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9"/>
  </p:notesMasterIdLst>
  <p:sldIdLst>
    <p:sldId id="256" r:id="rId2"/>
    <p:sldId id="353" r:id="rId3"/>
    <p:sldId id="572" r:id="rId4"/>
    <p:sldId id="573" r:id="rId5"/>
    <p:sldId id="574" r:id="rId6"/>
    <p:sldId id="354" r:id="rId7"/>
    <p:sldId id="493" r:id="rId8"/>
    <p:sldId id="570" r:id="rId9"/>
    <p:sldId id="563" r:id="rId10"/>
    <p:sldId id="530" r:id="rId11"/>
    <p:sldId id="564" r:id="rId12"/>
    <p:sldId id="529" r:id="rId13"/>
    <p:sldId id="566" r:id="rId14"/>
    <p:sldId id="571" r:id="rId15"/>
    <p:sldId id="531" r:id="rId16"/>
    <p:sldId id="532" r:id="rId17"/>
    <p:sldId id="542" r:id="rId18"/>
    <p:sldId id="533" r:id="rId19"/>
    <p:sldId id="534" r:id="rId20"/>
    <p:sldId id="535" r:id="rId21"/>
    <p:sldId id="537" r:id="rId22"/>
    <p:sldId id="536" r:id="rId23"/>
    <p:sldId id="538" r:id="rId24"/>
    <p:sldId id="539" r:id="rId25"/>
    <p:sldId id="540" r:id="rId26"/>
    <p:sldId id="549" r:id="rId27"/>
    <p:sldId id="541" r:id="rId28"/>
    <p:sldId id="550" r:id="rId29"/>
    <p:sldId id="543" r:id="rId30"/>
    <p:sldId id="544" r:id="rId31"/>
    <p:sldId id="546" r:id="rId32"/>
    <p:sldId id="545" r:id="rId33"/>
    <p:sldId id="547" r:id="rId34"/>
    <p:sldId id="551" r:id="rId35"/>
    <p:sldId id="567" r:id="rId36"/>
    <p:sldId id="552" r:id="rId37"/>
    <p:sldId id="548" r:id="rId38"/>
    <p:sldId id="553" r:id="rId39"/>
    <p:sldId id="560" r:id="rId40"/>
    <p:sldId id="562" r:id="rId41"/>
    <p:sldId id="554" r:id="rId42"/>
    <p:sldId id="556" r:id="rId43"/>
    <p:sldId id="557" r:id="rId44"/>
    <p:sldId id="555" r:id="rId45"/>
    <p:sldId id="568" r:id="rId46"/>
    <p:sldId id="569" r:id="rId47"/>
    <p:sldId id="559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197D7"/>
    <a:srgbClr val="002060"/>
    <a:srgbClr val="FFFFFF"/>
    <a:srgbClr val="D2D2D2"/>
    <a:srgbClr val="888888"/>
    <a:srgbClr val="FFFDFF"/>
    <a:srgbClr val="FF951D"/>
    <a:srgbClr val="514870"/>
    <a:srgbClr val="D2D0D2"/>
    <a:srgbClr val="D5D3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070" autoAdjust="0"/>
  </p:normalViewPr>
  <p:slideViewPr>
    <p:cSldViewPr snapToGrid="0">
      <p:cViewPr varScale="1">
        <p:scale>
          <a:sx n="105" d="100"/>
          <a:sy n="105" d="100"/>
        </p:scale>
        <p:origin x="69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DA9887-9249-49FD-809A-BACB264048C3}" type="datetimeFigureOut">
              <a:rPr lang="en-US" smtClean="0"/>
              <a:t>9/26/2022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F07A4B-4191-4CEB-845D-77B454B7E5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7064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5400">
                <a:latin typeface="Candara" panose="020E0502030303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Candara" panose="020E0502030303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707AD-71EE-4F71-BFB0-5CFFA7745367}" type="datetime1">
              <a:rPr lang="en-US" smtClean="0"/>
              <a:t>9/26/2022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850350" y="302370"/>
            <a:ext cx="2600325" cy="909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CCIS College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786" y="480691"/>
            <a:ext cx="2095500" cy="552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What is DevOps? | Dynatrace news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7584" y="230775"/>
            <a:ext cx="1849800" cy="1040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83652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F9948-F8FC-4163-B3EE-CE0CD0EF91F9}" type="datetime1">
              <a:rPr lang="en-US" smtClean="0"/>
              <a:t>9/26/2022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6582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C3B62-4C74-4EE9-93F0-BE51AE88912F}" type="datetime1">
              <a:rPr lang="en-US" smtClean="0"/>
              <a:t>9/26/2022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8707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able_of_Content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20CA0-5CE7-1A4B-ACE6-C7A15B82C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3248"/>
            <a:ext cx="11258550" cy="827827"/>
          </a:xfrm>
        </p:spPr>
        <p:txBody>
          <a:bodyPr/>
          <a:lstStyle>
            <a:lvl1pPr>
              <a:defRPr b="1" i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710D4E-8635-D746-9FE7-1EE20F49E4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7200" y="1371600"/>
            <a:ext cx="11258550" cy="3905251"/>
          </a:xfrm>
          <a:prstGeom prst="rect">
            <a:avLst/>
          </a:prstGeom>
        </p:spPr>
        <p:txBody>
          <a:bodyPr/>
          <a:lstStyle>
            <a:lvl5pPr>
              <a:defRPr sz="1583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068554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-2493" y="0"/>
            <a:ext cx="12192000" cy="1207301"/>
          </a:xfrm>
          <a:prstGeom prst="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527" y="-1"/>
            <a:ext cx="11650767" cy="1207301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7526" y="1406880"/>
            <a:ext cx="11650767" cy="4746091"/>
          </a:xfrm>
        </p:spPr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  <a:lvl2pPr>
              <a:defRPr>
                <a:latin typeface="Candara" panose="020E0502030303020204" pitchFamily="34" charset="0"/>
              </a:defRPr>
            </a:lvl2pPr>
            <a:lvl3pPr>
              <a:defRPr>
                <a:latin typeface="Candara" panose="020E0502030303020204" pitchFamily="34" charset="0"/>
              </a:defRPr>
            </a:lvl3pPr>
            <a:lvl4pPr>
              <a:defRPr>
                <a:latin typeface="Candara" panose="020E0502030303020204" pitchFamily="34" charset="0"/>
              </a:defRPr>
            </a:lvl4pPr>
            <a:lvl5pPr>
              <a:defRPr>
                <a:latin typeface="Candara" panose="020E0502030303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A470F-AE83-4D43-9CAA-74593F94EAD0}" type="datetime1">
              <a:rPr lang="en-US" smtClean="0"/>
              <a:t>9/26/2022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Chevron 12"/>
          <p:cNvSpPr/>
          <p:nvPr userDrawn="1"/>
        </p:nvSpPr>
        <p:spPr>
          <a:xfrm>
            <a:off x="244267" y="6520960"/>
            <a:ext cx="11232732" cy="282011"/>
          </a:xfrm>
          <a:prstGeom prst="chevron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Hexagon 14"/>
          <p:cNvSpPr/>
          <p:nvPr userDrawn="1"/>
        </p:nvSpPr>
        <p:spPr>
          <a:xfrm>
            <a:off x="11477001" y="6520959"/>
            <a:ext cx="521291" cy="282011"/>
          </a:xfrm>
          <a:prstGeom prst="hexagon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77000" y="6492875"/>
            <a:ext cx="521291" cy="36512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1pPr>
          </a:lstStyle>
          <a:p>
            <a:fld id="{B8DACC02-A2BD-4578-8E03-6D891060A6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33379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ctr">
              <a:defRPr sz="5400">
                <a:latin typeface="Candara" panose="020E0502030303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8C5BE-3403-4496-9B81-C40FD99BCC4A}" type="datetime1">
              <a:rPr lang="en-US" smtClean="0"/>
              <a:t>9/26/2022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3588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8E11C0-1713-41FC-9E65-ABB713C18815}" type="datetime1">
              <a:rPr lang="en-US" smtClean="0"/>
              <a:t>9/26/2022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6809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C483D-0DA7-48F4-B572-48ADE24F3969}" type="datetime1">
              <a:rPr lang="en-US" smtClean="0"/>
              <a:t>9/26/2022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3665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06054D-416E-4D32-B207-3C4728F29C83}" type="datetime1">
              <a:rPr lang="en-US" smtClean="0"/>
              <a:t>9/26/2022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-2493" y="0"/>
            <a:ext cx="12192000" cy="1207301"/>
          </a:xfrm>
          <a:prstGeom prst="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347527" y="-1"/>
            <a:ext cx="11650767" cy="1207301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8" name="Date Placeholder 3"/>
          <p:cNvSpPr txBox="1">
            <a:spLocks/>
          </p:cNvSpPr>
          <p:nvPr userDrawn="1"/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2F5E2FA-C428-4CE7-95B0-168D3259A5BB}" type="datetimeFigureOut">
              <a:rPr lang="en-US" smtClean="0"/>
              <a:pPr/>
              <a:t>9/26/2022</a:t>
            </a:fld>
            <a:endParaRPr lang="en-US"/>
          </a:p>
        </p:txBody>
      </p:sp>
      <p:sp>
        <p:nvSpPr>
          <p:cNvPr id="9" name="Chevron 8"/>
          <p:cNvSpPr/>
          <p:nvPr userDrawn="1"/>
        </p:nvSpPr>
        <p:spPr>
          <a:xfrm>
            <a:off x="244267" y="6520960"/>
            <a:ext cx="11232732" cy="282011"/>
          </a:xfrm>
          <a:prstGeom prst="chevron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Hexagon 10"/>
          <p:cNvSpPr/>
          <p:nvPr userDrawn="1"/>
        </p:nvSpPr>
        <p:spPr>
          <a:xfrm>
            <a:off x="11477001" y="6520959"/>
            <a:ext cx="521291" cy="282011"/>
          </a:xfrm>
          <a:prstGeom prst="hexagon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77000" y="6492875"/>
            <a:ext cx="521291" cy="36512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1pPr>
          </a:lstStyle>
          <a:p>
            <a:fld id="{B8DACC02-A2BD-4578-8E03-6D891060A6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03407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CF2DF-EBB2-4927-9B4B-28D12CAF900C}" type="datetime1">
              <a:rPr lang="en-US" smtClean="0"/>
              <a:t>9/26/2022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2499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D8537-E29A-46E3-9242-0E7B32B09241}" type="datetime1">
              <a:rPr lang="en-US" smtClean="0"/>
              <a:t>9/26/2022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903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8D9EDF-63DE-4DED-A3C4-232814F0B4D7}" type="datetime1">
              <a:rPr lang="en-US" smtClean="0"/>
              <a:t>9/26/2022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2970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C34F13-F0A8-4E10-9ECC-0BA9AAA5E3EB}" type="datetime1">
              <a:rPr lang="en-US" smtClean="0"/>
              <a:t>9/26/2022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DACC02-A2BD-4578-8E03-6D891060A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150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.sv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6.svg"/><Relationship Id="rId7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.sv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emf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png"/><Relationship Id="rId5" Type="http://schemas.openxmlformats.org/officeDocument/2006/relationships/image" Target="../media/image14.sv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Containerization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SE489</a:t>
            </a:r>
            <a:r>
              <a:rPr lang="en-US" dirty="0"/>
              <a:t>: DevOps Engineering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3790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1026" name="Picture 2" descr="Container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2823" y="1651087"/>
            <a:ext cx="5419725" cy="4257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27873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a container?</a:t>
            </a:r>
          </a:p>
          <a:p>
            <a:pPr lvl="1"/>
            <a:r>
              <a:rPr lang="en-US" dirty="0"/>
              <a:t>Containers are lightweight packages of your application code together with dependencies such as specific versions of programming language runtimes and libraries required to run your software services</a:t>
            </a:r>
            <a:r>
              <a:rPr lang="en-US" dirty="0" smtClean="0"/>
              <a:t>.</a:t>
            </a:r>
          </a:p>
          <a:p>
            <a:pPr lvl="1"/>
            <a:r>
              <a:rPr lang="en-US" dirty="0"/>
              <a:t>Containers make it easy to share CPU, memory, storage, and network resources at the operating systems level and offer a logical packaging mechanism in which applications can be abstracted from the environment in which they actually run.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50691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Containerization Benefits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7526" y="1289304"/>
            <a:ext cx="11650767" cy="486366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Ease of </a:t>
            </a:r>
            <a:r>
              <a:rPr lang="en-US" dirty="0" smtClean="0"/>
              <a:t>Deployment</a:t>
            </a:r>
          </a:p>
          <a:p>
            <a:pPr lvl="1">
              <a:lnSpc>
                <a:spcPct val="150000"/>
              </a:lnSpc>
            </a:pPr>
            <a:r>
              <a:rPr lang="en-US" dirty="0" smtClean="0"/>
              <a:t>Containers </a:t>
            </a:r>
            <a:r>
              <a:rPr lang="en-US" dirty="0"/>
              <a:t>are built and deployed from a local image in only a few seconds. </a:t>
            </a:r>
          </a:p>
          <a:p>
            <a:pPr>
              <a:lnSpc>
                <a:spcPct val="150000"/>
              </a:lnSpc>
            </a:pPr>
            <a:r>
              <a:rPr lang="en-US" dirty="0"/>
              <a:t>Scalability and </a:t>
            </a:r>
            <a:r>
              <a:rPr lang="en-US" dirty="0" smtClean="0"/>
              <a:t>Flexibility</a:t>
            </a:r>
          </a:p>
          <a:p>
            <a:pPr lvl="1">
              <a:lnSpc>
                <a:spcPct val="150000"/>
              </a:lnSpc>
            </a:pPr>
            <a:r>
              <a:rPr lang="en-US" dirty="0" smtClean="0"/>
              <a:t>Containerized </a:t>
            </a:r>
            <a:r>
              <a:rPr lang="en-US" dirty="0"/>
              <a:t>applications are perfect for scaling both up and down. 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Consistent</a:t>
            </a:r>
          </a:p>
          <a:p>
            <a:pPr lvl="1">
              <a:lnSpc>
                <a:spcPct val="150000"/>
              </a:lnSpc>
            </a:pPr>
            <a:r>
              <a:rPr lang="en-US" dirty="0" smtClean="0"/>
              <a:t>Since </a:t>
            </a:r>
            <a:r>
              <a:rPr lang="en-US" dirty="0"/>
              <a:t>containers are standardized units, they will work in any provided environment.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0266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Containerization Benefits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7526" y="1289304"/>
            <a:ext cx="11650767" cy="486366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 smtClean="0"/>
              <a:t>Portability</a:t>
            </a:r>
          </a:p>
          <a:p>
            <a:pPr lvl="1">
              <a:lnSpc>
                <a:spcPct val="150000"/>
              </a:lnSpc>
            </a:pPr>
            <a:r>
              <a:rPr lang="en-US" sz="2200" dirty="0" smtClean="0"/>
              <a:t>Not </a:t>
            </a:r>
            <a:r>
              <a:rPr lang="en-US" sz="2200" dirty="0"/>
              <a:t>tied to or dependent upon the host operating system. </a:t>
            </a:r>
          </a:p>
          <a:p>
            <a:pPr>
              <a:lnSpc>
                <a:spcPct val="150000"/>
              </a:lnSpc>
            </a:pPr>
            <a:r>
              <a:rPr lang="en-US" dirty="0"/>
              <a:t>Agility</a:t>
            </a:r>
            <a:endParaRPr lang="en-US" dirty="0" smtClean="0"/>
          </a:p>
          <a:p>
            <a:pPr lvl="1">
              <a:lnSpc>
                <a:spcPct val="150000"/>
              </a:lnSpc>
            </a:pPr>
            <a:r>
              <a:rPr lang="en-US" sz="2200" dirty="0" smtClean="0"/>
              <a:t>Capability </a:t>
            </a:r>
            <a:r>
              <a:rPr lang="en-US" sz="2200" dirty="0"/>
              <a:t>to manage various kinds of </a:t>
            </a:r>
            <a:r>
              <a:rPr lang="en-US" sz="2200" dirty="0" smtClean="0"/>
              <a:t>changes quickly </a:t>
            </a:r>
            <a:r>
              <a:rPr lang="en-US" sz="2200" dirty="0"/>
              <a:t>during </a:t>
            </a:r>
            <a:r>
              <a:rPr lang="en-US" sz="2200" dirty="0" smtClean="0"/>
              <a:t>the development </a:t>
            </a:r>
            <a:r>
              <a:rPr lang="en-US" sz="2200" dirty="0"/>
              <a:t>process. </a:t>
            </a:r>
          </a:p>
          <a:p>
            <a:pPr>
              <a:lnSpc>
                <a:spcPct val="150000"/>
              </a:lnSpc>
            </a:pPr>
            <a:r>
              <a:rPr lang="en-US" dirty="0"/>
              <a:t>Security</a:t>
            </a:r>
            <a:endParaRPr lang="en-US" dirty="0" smtClean="0"/>
          </a:p>
          <a:p>
            <a:pPr lvl="1">
              <a:lnSpc>
                <a:spcPct val="150000"/>
              </a:lnSpc>
            </a:pPr>
            <a:r>
              <a:rPr lang="en-US" sz="2200" dirty="0"/>
              <a:t>due to isolation of applications.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6933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We Need Containers?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70886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We Need Containers?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The main advantage of containers is that they are lightweight and portable and thus helps the developer a lot in configuring and deploying their application. </a:t>
            </a:r>
            <a:endParaRPr lang="en-US" dirty="0" smtClean="0"/>
          </a:p>
          <a:p>
            <a:r>
              <a:rPr lang="en-US" dirty="0" smtClean="0"/>
              <a:t>There </a:t>
            </a:r>
            <a:r>
              <a:rPr lang="en-US" dirty="0"/>
              <a:t>are many reasons for using Containers but only some of them are listed below:</a:t>
            </a:r>
          </a:p>
          <a:p>
            <a:pPr lvl="1"/>
            <a:r>
              <a:rPr lang="en-US" b="1" dirty="0" smtClean="0"/>
              <a:t>Lightweight</a:t>
            </a:r>
            <a:r>
              <a:rPr lang="en-US" dirty="0"/>
              <a:t>: </a:t>
            </a:r>
            <a:r>
              <a:rPr lang="en-US" dirty="0" smtClean="0"/>
              <a:t>Share </a:t>
            </a:r>
            <a:r>
              <a:rPr lang="en-US" dirty="0"/>
              <a:t>the machine </a:t>
            </a:r>
            <a:r>
              <a:rPr lang="en-US" dirty="0" smtClean="0"/>
              <a:t>OS, they </a:t>
            </a:r>
            <a:r>
              <a:rPr lang="en-US" dirty="0"/>
              <a:t>don’t need a full OS instance per application. </a:t>
            </a:r>
          </a:p>
          <a:p>
            <a:pPr lvl="1"/>
            <a:r>
              <a:rPr lang="en-US" b="1" dirty="0"/>
              <a:t>Portable</a:t>
            </a:r>
            <a:r>
              <a:rPr lang="en-US" dirty="0"/>
              <a:t>: </a:t>
            </a:r>
            <a:r>
              <a:rPr lang="en-US" dirty="0" smtClean="0"/>
              <a:t>A package </a:t>
            </a:r>
            <a:r>
              <a:rPr lang="en-US" dirty="0"/>
              <a:t>having all their dependencies with them, </a:t>
            </a:r>
            <a:r>
              <a:rPr lang="en-US" dirty="0" smtClean="0"/>
              <a:t>write </a:t>
            </a:r>
            <a:r>
              <a:rPr lang="en-US" dirty="0"/>
              <a:t>the software once and </a:t>
            </a:r>
            <a:r>
              <a:rPr lang="en-US" dirty="0" smtClean="0"/>
              <a:t>run </a:t>
            </a:r>
            <a:r>
              <a:rPr lang="en-US" dirty="0"/>
              <a:t>across different </a:t>
            </a:r>
            <a:r>
              <a:rPr lang="en-US" dirty="0" smtClean="0"/>
              <a:t>computing environments.</a:t>
            </a:r>
            <a:endParaRPr lang="en-US" dirty="0"/>
          </a:p>
          <a:p>
            <a:pPr lvl="1"/>
            <a:r>
              <a:rPr lang="en-US" b="1" dirty="0"/>
              <a:t>Supports CI/CD</a:t>
            </a:r>
            <a:r>
              <a:rPr lang="en-US" dirty="0"/>
              <a:t>: </a:t>
            </a:r>
            <a:r>
              <a:rPr lang="en-US" dirty="0" smtClean="0"/>
              <a:t>Deployment </a:t>
            </a:r>
            <a:r>
              <a:rPr lang="en-US" dirty="0"/>
              <a:t>portability/consistency across platforms and their small </a:t>
            </a:r>
            <a:r>
              <a:rPr lang="en-US" dirty="0" smtClean="0"/>
              <a:t>size.</a:t>
            </a:r>
            <a:endParaRPr lang="en-US" dirty="0"/>
          </a:p>
          <a:p>
            <a:pPr lvl="1"/>
            <a:r>
              <a:rPr lang="en-US" b="1" dirty="0"/>
              <a:t>Improves utilization</a:t>
            </a:r>
            <a:r>
              <a:rPr lang="en-US" dirty="0"/>
              <a:t>: </a:t>
            </a:r>
            <a:r>
              <a:rPr lang="en-US" dirty="0" smtClean="0"/>
              <a:t>Enable </a:t>
            </a:r>
            <a:r>
              <a:rPr lang="en-US" dirty="0"/>
              <a:t>developers and operators to improve CPU and memory </a:t>
            </a:r>
            <a:r>
              <a:rPr lang="en-US" dirty="0" smtClean="0"/>
              <a:t>utilization.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35134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Common Features of Containers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2050" name="Picture 2" descr="Benefits of Container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6530" y="1406880"/>
            <a:ext cx="8377862" cy="4779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37092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Container Tools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5" name="Picture 2" descr="A practical introduction to Docker containers | Red Hat Developer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6358" y="1385666"/>
            <a:ext cx="2615058" cy="2162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odman vs Docker: What are the differences?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4" t="25071" r="56418" b="25627"/>
          <a:stretch/>
        </p:blipFill>
        <p:spPr bwMode="auto">
          <a:xfrm>
            <a:off x="7187894" y="1382191"/>
            <a:ext cx="3144826" cy="2166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1627632" y="4101733"/>
            <a:ext cx="3227832" cy="2070467"/>
            <a:chOff x="2962656" y="3233053"/>
            <a:chExt cx="3392218" cy="2189339"/>
          </a:xfrm>
        </p:grpSpPr>
        <p:pic>
          <p:nvPicPr>
            <p:cNvPr id="1032" name="Picture 8" descr="Buildah logo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198"/>
            <a:stretch/>
          </p:blipFill>
          <p:spPr bwMode="auto">
            <a:xfrm>
              <a:off x="2962656" y="4243133"/>
              <a:ext cx="3392218" cy="11792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8" descr="Buildah logo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3983"/>
            <a:stretch/>
          </p:blipFill>
          <p:spPr bwMode="auto">
            <a:xfrm>
              <a:off x="3928999" y="3233053"/>
              <a:ext cx="1246505" cy="11792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Group 8"/>
          <p:cNvGrpSpPr/>
          <p:nvPr/>
        </p:nvGrpSpPr>
        <p:grpSpPr>
          <a:xfrm>
            <a:off x="7296911" y="4101733"/>
            <a:ext cx="3374137" cy="1978703"/>
            <a:chOff x="5879591" y="4028905"/>
            <a:chExt cx="3374137" cy="1978703"/>
          </a:xfrm>
        </p:grpSpPr>
        <p:pic>
          <p:nvPicPr>
            <p:cNvPr id="1034" name="Picture 10" descr="kaniko logo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134" t="16515" r="7604" b="19204"/>
            <a:stretch/>
          </p:blipFill>
          <p:spPr bwMode="auto">
            <a:xfrm>
              <a:off x="5879591" y="4852892"/>
              <a:ext cx="3374137" cy="11547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10" descr="kaniko logo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454" t="16515" r="70447" b="19204"/>
            <a:stretch/>
          </p:blipFill>
          <p:spPr bwMode="auto">
            <a:xfrm>
              <a:off x="6798182" y="4028905"/>
              <a:ext cx="1001956" cy="10280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2675322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we need Docker?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423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Problems before Docker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9958" y="4049248"/>
            <a:ext cx="2027060" cy="1572006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19</a:t>
            </a:fld>
            <a:endParaRPr lang="en-US"/>
          </a:p>
        </p:txBody>
      </p:sp>
      <p:pic>
        <p:nvPicPr>
          <p:cNvPr id="3074" name="Picture 2" descr="Computer Frustration Funny Illustrations, Royalty-Free Vector Graphics &amp;  Clip Art - iStoc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664" y="3517531"/>
            <a:ext cx="2635440" cy="2635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loud Callout 6"/>
          <p:cNvSpPr/>
          <p:nvPr/>
        </p:nvSpPr>
        <p:spPr>
          <a:xfrm>
            <a:off x="1618488" y="2615184"/>
            <a:ext cx="2642616" cy="1164741"/>
          </a:xfrm>
          <a:prstGeom prst="cloudCallout">
            <a:avLst>
              <a:gd name="adj1" fmla="val -46093"/>
              <a:gd name="adj2" fmla="val 73491"/>
            </a:avLst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Candara" panose="020E0502030303020204" pitchFamily="34" charset="0"/>
              </a:rPr>
              <a:t>Code works on my machine</a:t>
            </a:r>
            <a:endParaRPr lang="en-US" dirty="0">
              <a:latin typeface="Candara" panose="020E0502030303020204" pitchFamily="34" charset="0"/>
            </a:endParaRPr>
          </a:p>
        </p:txBody>
      </p:sp>
      <p:sp>
        <p:nvSpPr>
          <p:cNvPr id="11" name="Cloud Callout 10"/>
          <p:cNvSpPr/>
          <p:nvPr/>
        </p:nvSpPr>
        <p:spPr>
          <a:xfrm>
            <a:off x="5081016" y="2493264"/>
            <a:ext cx="2642616" cy="1164741"/>
          </a:xfrm>
          <a:prstGeom prst="cloudCallout">
            <a:avLst>
              <a:gd name="adj1" fmla="val 13077"/>
              <a:gd name="adj2" fmla="val 90762"/>
            </a:avLst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Candara" panose="020E0502030303020204" pitchFamily="34" charset="0"/>
              </a:rPr>
              <a:t>There is some problem with the code</a:t>
            </a:r>
            <a:endParaRPr lang="en-US" dirty="0">
              <a:latin typeface="Candara" panose="020E0502030303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447032" y="2276856"/>
            <a:ext cx="448056" cy="4152011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261872" y="6049450"/>
            <a:ext cx="16779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Candara" panose="020E0502030303020204" pitchFamily="34" charset="0"/>
              </a:rPr>
              <a:t>Development</a:t>
            </a:r>
            <a:endParaRPr lang="en-US" sz="2000" dirty="0">
              <a:latin typeface="Candara" panose="020E0502030303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402324" y="6049450"/>
            <a:ext cx="16779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Candara" panose="020E0502030303020204" pitchFamily="34" charset="0"/>
              </a:rPr>
              <a:t>Production</a:t>
            </a:r>
            <a:endParaRPr lang="en-US" sz="2000" dirty="0">
              <a:latin typeface="Candara" panose="020E0502030303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47526" y="1311077"/>
            <a:ext cx="1014064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Candara" panose="020E0502030303020204" pitchFamily="34" charset="0"/>
              </a:rPr>
              <a:t>An application works in developer’s machine but not in testing or production</a:t>
            </a:r>
          </a:p>
          <a:p>
            <a:r>
              <a:rPr lang="en-US" sz="2200" dirty="0" smtClean="0">
                <a:latin typeface="Candara" panose="020E0502030303020204" pitchFamily="34" charset="0"/>
              </a:rPr>
              <a:t>This is due to difference in computing environment between Dev, Test, and Prod</a:t>
            </a:r>
            <a:endParaRPr lang="en-US" sz="2200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5039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en-US" dirty="0" smtClean="0"/>
              <a:t>Containerization?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Why </a:t>
            </a:r>
            <a:r>
              <a:rPr lang="en-US" dirty="0" smtClean="0"/>
              <a:t>we need </a:t>
            </a:r>
            <a:r>
              <a:rPr lang="en-US" dirty="0"/>
              <a:t>Containers?</a:t>
            </a:r>
            <a:endParaRPr lang="en-US" dirty="0" smtClean="0"/>
          </a:p>
          <a:p>
            <a:pPr>
              <a:lnSpc>
                <a:spcPct val="150000"/>
              </a:lnSpc>
            </a:pPr>
            <a:r>
              <a:rPr lang="en-US" dirty="0"/>
              <a:t>Why we need Docker?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What </a:t>
            </a:r>
            <a:r>
              <a:rPr lang="en-US" dirty="0" smtClean="0"/>
              <a:t>is Docker?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Docker Example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Docker Case Study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Docker Components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29896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Problems before Docker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20</a:t>
            </a:fld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347526" y="1311077"/>
            <a:ext cx="1147566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Candara" panose="020E0502030303020204" pitchFamily="34" charset="0"/>
              </a:rPr>
              <a:t>The idea behind </a:t>
            </a:r>
            <a:r>
              <a:rPr lang="en-US" sz="2200" dirty="0" err="1" smtClean="0">
                <a:latin typeface="Candara" panose="020E0502030303020204" pitchFamily="34" charset="0"/>
              </a:rPr>
              <a:t>microservices</a:t>
            </a:r>
            <a:r>
              <a:rPr lang="en-US" sz="2200" dirty="0" smtClean="0">
                <a:latin typeface="Candara" panose="020E0502030303020204" pitchFamily="34" charset="0"/>
              </a:rPr>
              <a:t> is that some types of applications becomes easier to build and maintain when they are broken into smaller, </a:t>
            </a:r>
            <a:r>
              <a:rPr lang="en-US" sz="2200" dirty="0" err="1" smtClean="0">
                <a:latin typeface="Candara" panose="020E0502030303020204" pitchFamily="34" charset="0"/>
              </a:rPr>
              <a:t>composable</a:t>
            </a:r>
            <a:r>
              <a:rPr lang="en-US" sz="2200" dirty="0" smtClean="0">
                <a:latin typeface="Candara" panose="020E0502030303020204" pitchFamily="34" charset="0"/>
              </a:rPr>
              <a:t> pieces that work together</a:t>
            </a:r>
            <a:endParaRPr lang="en-US" sz="2200" dirty="0">
              <a:latin typeface="Candara" panose="020E0502030303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078992" y="3392424"/>
            <a:ext cx="1655064" cy="10515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latin typeface="Candara" panose="020E0502030303020204" pitchFamily="34" charset="0"/>
              </a:rPr>
              <a:t>Online Shopping Service</a:t>
            </a:r>
            <a:endParaRPr lang="en-US" sz="2000" dirty="0">
              <a:latin typeface="Candara" panose="020E0502030303020204" pitchFamily="34" charset="0"/>
            </a:endParaRPr>
          </a:p>
        </p:txBody>
      </p:sp>
      <p:sp>
        <p:nvSpPr>
          <p:cNvPr id="6" name="Cube 5"/>
          <p:cNvSpPr/>
          <p:nvPr/>
        </p:nvSpPr>
        <p:spPr>
          <a:xfrm>
            <a:off x="4224528" y="2350008"/>
            <a:ext cx="1124712" cy="795528"/>
          </a:xfrm>
          <a:prstGeom prst="cub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Candara" panose="020E0502030303020204" pitchFamily="34" charset="0"/>
              </a:rPr>
              <a:t>Account Service</a:t>
            </a:r>
            <a:endParaRPr lang="en-US" sz="1600" dirty="0">
              <a:latin typeface="Candara" panose="020E0502030303020204" pitchFamily="34" charset="0"/>
            </a:endParaRPr>
          </a:p>
        </p:txBody>
      </p:sp>
      <p:sp>
        <p:nvSpPr>
          <p:cNvPr id="16" name="Cube 15"/>
          <p:cNvSpPr/>
          <p:nvPr/>
        </p:nvSpPr>
        <p:spPr>
          <a:xfrm>
            <a:off x="4224528" y="3308288"/>
            <a:ext cx="1124712" cy="795528"/>
          </a:xfrm>
          <a:prstGeom prst="cub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Candara" panose="020E0502030303020204" pitchFamily="34" charset="0"/>
              </a:rPr>
              <a:t>Product catalog</a:t>
            </a:r>
            <a:endParaRPr lang="en-US" sz="1600" dirty="0">
              <a:latin typeface="Candara" panose="020E0502030303020204" pitchFamily="34" charset="0"/>
            </a:endParaRPr>
          </a:p>
        </p:txBody>
      </p:sp>
      <p:sp>
        <p:nvSpPr>
          <p:cNvPr id="17" name="Cube 16"/>
          <p:cNvSpPr/>
          <p:nvPr/>
        </p:nvSpPr>
        <p:spPr>
          <a:xfrm>
            <a:off x="4224528" y="4663440"/>
            <a:ext cx="1124712" cy="795528"/>
          </a:xfrm>
          <a:prstGeom prst="cub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Candara" panose="020E0502030303020204" pitchFamily="34" charset="0"/>
              </a:rPr>
              <a:t>Cart Service</a:t>
            </a:r>
            <a:endParaRPr lang="en-US" sz="1600" dirty="0">
              <a:latin typeface="Candara" panose="020E0502030303020204" pitchFamily="34" charset="0"/>
            </a:endParaRPr>
          </a:p>
        </p:txBody>
      </p:sp>
      <p:sp>
        <p:nvSpPr>
          <p:cNvPr id="18" name="Cube 17"/>
          <p:cNvSpPr/>
          <p:nvPr/>
        </p:nvSpPr>
        <p:spPr>
          <a:xfrm>
            <a:off x="4224528" y="5621720"/>
            <a:ext cx="1124712" cy="795528"/>
          </a:xfrm>
          <a:prstGeom prst="cub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Candara" panose="020E0502030303020204" pitchFamily="34" charset="0"/>
              </a:rPr>
              <a:t>Order Service</a:t>
            </a:r>
            <a:endParaRPr lang="en-US" sz="1600" dirty="0">
              <a:latin typeface="Candara" panose="020E0502030303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117336" y="2410939"/>
            <a:ext cx="1380744" cy="4754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Candara" panose="020E0502030303020204" pitchFamily="34" charset="0"/>
              </a:rPr>
              <a:t>Account DB</a:t>
            </a:r>
            <a:endParaRPr lang="en-US" dirty="0">
              <a:latin typeface="Candara" panose="020E0502030303020204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6117336" y="3374136"/>
            <a:ext cx="1380744" cy="4754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Candara" panose="020E0502030303020204" pitchFamily="34" charset="0"/>
              </a:rPr>
              <a:t>Product DB</a:t>
            </a:r>
            <a:endParaRPr lang="en-US" dirty="0">
              <a:latin typeface="Candara" panose="020E0502030303020204" pitchFamily="34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117336" y="4794475"/>
            <a:ext cx="1380744" cy="4754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Candara" panose="020E0502030303020204" pitchFamily="34" charset="0"/>
              </a:rPr>
              <a:t>Cart DB</a:t>
            </a:r>
            <a:endParaRPr lang="en-US" dirty="0">
              <a:latin typeface="Candara" panose="020E0502030303020204" pitchFamily="34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6117336" y="5730240"/>
            <a:ext cx="1380744" cy="4754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Candara" panose="020E0502030303020204" pitchFamily="34" charset="0"/>
              </a:rPr>
              <a:t>Order DB</a:t>
            </a:r>
            <a:endParaRPr lang="en-US" dirty="0">
              <a:latin typeface="Candara" panose="020E0502030303020204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936992" y="3392424"/>
            <a:ext cx="406129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Candara" panose="020E0502030303020204" pitchFamily="34" charset="0"/>
              </a:rPr>
              <a:t>Imagine an online shop with separate </a:t>
            </a:r>
            <a:r>
              <a:rPr lang="en-US" sz="2200" dirty="0" err="1" smtClean="0">
                <a:latin typeface="Candara" panose="020E0502030303020204" pitchFamily="34" charset="0"/>
              </a:rPr>
              <a:t>microservices</a:t>
            </a:r>
            <a:r>
              <a:rPr lang="en-US" sz="2200" dirty="0" smtClean="0">
                <a:latin typeface="Candara" panose="020E0502030303020204" pitchFamily="34" charset="0"/>
              </a:rPr>
              <a:t> for user accounts, product-catalog order processing, and shopping cart </a:t>
            </a:r>
            <a:endParaRPr lang="en-US" sz="2200" dirty="0">
              <a:latin typeface="Candara" panose="020E0502030303020204" pitchFamily="34" charset="0"/>
            </a:endParaRPr>
          </a:p>
        </p:txBody>
      </p:sp>
      <p:cxnSp>
        <p:nvCxnSpPr>
          <p:cNvPr id="23" name="Straight Arrow Connector 22"/>
          <p:cNvCxnSpPr>
            <a:stCxn id="3" idx="3"/>
            <a:endCxn id="6" idx="2"/>
          </p:cNvCxnSpPr>
          <p:nvPr/>
        </p:nvCxnSpPr>
        <p:spPr>
          <a:xfrm flipV="1">
            <a:off x="2734056" y="2847213"/>
            <a:ext cx="1490472" cy="107099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3" idx="3"/>
            <a:endCxn id="16" idx="2"/>
          </p:cNvCxnSpPr>
          <p:nvPr/>
        </p:nvCxnSpPr>
        <p:spPr>
          <a:xfrm flipV="1">
            <a:off x="2734056" y="3805493"/>
            <a:ext cx="1490472" cy="11271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3" idx="3"/>
            <a:endCxn id="17" idx="2"/>
          </p:cNvCxnSpPr>
          <p:nvPr/>
        </p:nvCxnSpPr>
        <p:spPr>
          <a:xfrm>
            <a:off x="2734056" y="3918204"/>
            <a:ext cx="1490472" cy="124244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3" idx="3"/>
            <a:endCxn id="18" idx="2"/>
          </p:cNvCxnSpPr>
          <p:nvPr/>
        </p:nvCxnSpPr>
        <p:spPr>
          <a:xfrm>
            <a:off x="2734056" y="3918204"/>
            <a:ext cx="1490472" cy="220072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6" idx="5"/>
            <a:endCxn id="12" idx="1"/>
          </p:cNvCxnSpPr>
          <p:nvPr/>
        </p:nvCxnSpPr>
        <p:spPr>
          <a:xfrm>
            <a:off x="5349240" y="2648331"/>
            <a:ext cx="768096" cy="35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6" idx="5"/>
            <a:endCxn id="19" idx="1"/>
          </p:cNvCxnSpPr>
          <p:nvPr/>
        </p:nvCxnSpPr>
        <p:spPr>
          <a:xfrm>
            <a:off x="5349240" y="3606611"/>
            <a:ext cx="768096" cy="526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5349240" y="4966429"/>
            <a:ext cx="768096" cy="35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5349240" y="5924709"/>
            <a:ext cx="768096" cy="526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45526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Problems before Docker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21</a:t>
            </a:fld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347526" y="1311077"/>
            <a:ext cx="1147566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Candara" panose="020E0502030303020204" pitchFamily="34" charset="0"/>
              </a:rPr>
              <a:t>Developing an application requires starting several </a:t>
            </a:r>
            <a:r>
              <a:rPr lang="en-US" sz="2200" dirty="0" err="1" smtClean="0">
                <a:latin typeface="Candara" panose="020E0502030303020204" pitchFamily="34" charset="0"/>
              </a:rPr>
              <a:t>microservices</a:t>
            </a:r>
            <a:r>
              <a:rPr lang="en-US" sz="2200" dirty="0" smtClean="0">
                <a:latin typeface="Candara" panose="020E0502030303020204" pitchFamily="34" charset="0"/>
              </a:rPr>
              <a:t> in one machine.</a:t>
            </a:r>
          </a:p>
          <a:p>
            <a:r>
              <a:rPr lang="en-US" sz="2200" dirty="0" smtClean="0">
                <a:latin typeface="Candara" panose="020E0502030303020204" pitchFamily="34" charset="0"/>
              </a:rPr>
              <a:t>If you are starting five of those services, you are require five virtual machines.  </a:t>
            </a:r>
            <a:endParaRPr lang="en-US" sz="2200" dirty="0">
              <a:latin typeface="Candara" panose="020E0502030303020204" pitchFamily="34" charset="0"/>
            </a:endParaRPr>
          </a:p>
        </p:txBody>
      </p:sp>
      <p:sp>
        <p:nvSpPr>
          <p:cNvPr id="2" name="Flowchart: Data 1"/>
          <p:cNvSpPr/>
          <p:nvPr/>
        </p:nvSpPr>
        <p:spPr>
          <a:xfrm>
            <a:off x="1581557" y="3480558"/>
            <a:ext cx="6382512" cy="1947672"/>
          </a:xfrm>
          <a:prstGeom prst="flowChartInputOutpu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3372716" y="3253740"/>
            <a:ext cx="2369006" cy="804672"/>
          </a:xfrm>
          <a:prstGeom prst="rect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3500759" y="3450336"/>
            <a:ext cx="2369006" cy="804672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3588310" y="3617976"/>
            <a:ext cx="2369006" cy="80467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3716353" y="3837432"/>
            <a:ext cx="2369006" cy="80467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803904" y="4050792"/>
            <a:ext cx="2369006" cy="80467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7141810" y="4453128"/>
            <a:ext cx="23317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latin typeface="Candara" panose="020E0502030303020204" pitchFamily="34" charset="0"/>
              </a:rPr>
              <a:t>Host Machine</a:t>
            </a:r>
            <a:endParaRPr lang="en-US" sz="2400" b="1" dirty="0">
              <a:latin typeface="Candara" panose="020E0502030303020204" pitchFamily="3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2834639" y="2641443"/>
            <a:ext cx="49282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Candara" panose="020E0502030303020204" pitchFamily="34" charset="0"/>
              </a:rPr>
              <a:t>Virtual Machines for starting multiple services</a:t>
            </a:r>
            <a:endParaRPr lang="en-US" b="1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0665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lowchart: Data 13"/>
          <p:cNvSpPr/>
          <p:nvPr/>
        </p:nvSpPr>
        <p:spPr>
          <a:xfrm>
            <a:off x="806238" y="3592510"/>
            <a:ext cx="4779532" cy="1947672"/>
          </a:xfrm>
          <a:prstGeom prst="flowChartInputOutpu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Docker Solves these problems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5" name="Flowchart: Data 4"/>
          <p:cNvSpPr/>
          <p:nvPr/>
        </p:nvSpPr>
        <p:spPr>
          <a:xfrm>
            <a:off x="653838" y="3440110"/>
            <a:ext cx="4779532" cy="1947672"/>
          </a:xfrm>
          <a:prstGeom prst="flowChartInputOutpu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028548" y="3217164"/>
            <a:ext cx="1774026" cy="804672"/>
          </a:xfrm>
          <a:prstGeom prst="rect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156591" y="3413760"/>
            <a:ext cx="1774026" cy="804672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244142" y="3581400"/>
            <a:ext cx="1774026" cy="80467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372185" y="3800856"/>
            <a:ext cx="1774026" cy="80467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459736" y="4014216"/>
            <a:ext cx="1774026" cy="80467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591056" y="5704568"/>
            <a:ext cx="21836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latin typeface="Candara" panose="020E0502030303020204" pitchFamily="34" charset="0"/>
              </a:rPr>
              <a:t>Host Machine</a:t>
            </a:r>
            <a:endParaRPr lang="en-US" sz="2000" b="1" dirty="0">
              <a:latin typeface="Candara" panose="020E0502030303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72577" y="2718857"/>
            <a:ext cx="3690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Candara" panose="020E0502030303020204" pitchFamily="34" charset="0"/>
              </a:rPr>
              <a:t>Docker Containers</a:t>
            </a:r>
            <a:endParaRPr lang="en-US" b="1" dirty="0">
              <a:latin typeface="Candara" panose="020E0502030303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-91908" y="3817353"/>
            <a:ext cx="12644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Candara" panose="020E0502030303020204" pitchFamily="34" charset="0"/>
              </a:rPr>
              <a:t>Virtual Machine</a:t>
            </a:r>
            <a:endParaRPr lang="en-US" b="1" dirty="0">
              <a:latin typeface="Candara" panose="020E0502030303020204" pitchFamily="34" charset="0"/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905256" y="4133088"/>
            <a:ext cx="393192" cy="914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endCxn id="14" idx="3"/>
          </p:cNvCxnSpPr>
          <p:nvPr/>
        </p:nvCxnSpPr>
        <p:spPr>
          <a:xfrm flipH="1" flipV="1">
            <a:off x="2718051" y="5540182"/>
            <a:ext cx="6861" cy="27540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6281764" y="1641811"/>
            <a:ext cx="5090" cy="4393229"/>
          </a:xfrm>
          <a:prstGeom prst="line">
            <a:avLst/>
          </a:prstGeom>
          <a:ln w="38100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4102" name="Picture 6" descr="What is SDLC? How we can explain our project with SDLC? - Quor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7416" y="3103429"/>
            <a:ext cx="5131683" cy="2695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Round Diagonal Corner Rectangle 27"/>
          <p:cNvSpPr/>
          <p:nvPr/>
        </p:nvSpPr>
        <p:spPr>
          <a:xfrm>
            <a:off x="347527" y="1600282"/>
            <a:ext cx="5605217" cy="977285"/>
          </a:xfrm>
          <a:prstGeom prst="round2DiagRect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  <a:latin typeface="Candara" panose="020E0502030303020204" pitchFamily="34" charset="0"/>
              </a:rPr>
              <a:t>You can run several </a:t>
            </a:r>
            <a:r>
              <a:rPr lang="en-US" dirty="0" err="1" smtClean="0">
                <a:solidFill>
                  <a:schemeClr val="tx1"/>
                </a:solidFill>
                <a:latin typeface="Candara" panose="020E0502030303020204" pitchFamily="34" charset="0"/>
              </a:rPr>
              <a:t>microservices</a:t>
            </a:r>
            <a:r>
              <a:rPr lang="en-US" dirty="0" smtClean="0">
                <a:solidFill>
                  <a:schemeClr val="tx1"/>
                </a:solidFill>
                <a:latin typeface="Candara" panose="020E0502030303020204" pitchFamily="34" charset="0"/>
              </a:rPr>
              <a:t> in the same VM by running various Docker containers for each </a:t>
            </a:r>
            <a:r>
              <a:rPr lang="en-US" dirty="0" err="1" smtClean="0">
                <a:solidFill>
                  <a:schemeClr val="tx1"/>
                </a:solidFill>
                <a:latin typeface="Candara" panose="020E0502030303020204" pitchFamily="34" charset="0"/>
              </a:rPr>
              <a:t>microservice</a:t>
            </a:r>
            <a:r>
              <a:rPr lang="en-US" dirty="0" smtClean="0">
                <a:solidFill>
                  <a:schemeClr val="tx1"/>
                </a:solidFill>
                <a:latin typeface="Candara" panose="020E0502030303020204" pitchFamily="34" charset="0"/>
              </a:rPr>
              <a:t> </a:t>
            </a:r>
            <a:endParaRPr lang="en-US" dirty="0">
              <a:solidFill>
                <a:schemeClr val="tx1"/>
              </a:solidFill>
              <a:latin typeface="Candara" panose="020E0502030303020204" pitchFamily="34" charset="0"/>
            </a:endParaRPr>
          </a:p>
        </p:txBody>
      </p:sp>
      <p:sp>
        <p:nvSpPr>
          <p:cNvPr id="32" name="Round Diagonal Corner Rectangle 31"/>
          <p:cNvSpPr/>
          <p:nvPr/>
        </p:nvSpPr>
        <p:spPr>
          <a:xfrm>
            <a:off x="6461815" y="1600282"/>
            <a:ext cx="5605217" cy="977285"/>
          </a:xfrm>
          <a:prstGeom prst="round2DiagRect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  <a:latin typeface="Candara" panose="020E0502030303020204" pitchFamily="34" charset="0"/>
              </a:rPr>
              <a:t>Provide a consistent computing environment throughout the whole SDLC</a:t>
            </a:r>
            <a:endParaRPr lang="en-US" dirty="0">
              <a:solidFill>
                <a:schemeClr val="tx1"/>
              </a:solidFill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6527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Docker?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23</a:t>
            </a:fld>
            <a:endParaRPr lang="en-US"/>
          </a:p>
        </p:txBody>
      </p:sp>
      <p:pic>
        <p:nvPicPr>
          <p:cNvPr id="7170" name="Picture 2" descr="Empowering App Development for Developers | Dock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7807" y="199072"/>
            <a:ext cx="3200400" cy="2733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4952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Docker?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3685032" y="1207300"/>
            <a:ext cx="8313261" cy="528557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 smtClean="0"/>
              <a:t>Docker is a tool designed to make it easier to create, deploy, and run applications by using containers.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Docker contains are lightweight alternatives to Virtual Machines and it used the host OS.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You don’t have to pre-allocate any RAM in containers.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24</a:t>
            </a:fld>
            <a:endParaRPr lang="en-US"/>
          </a:p>
        </p:txBody>
      </p:sp>
      <p:pic>
        <p:nvPicPr>
          <p:cNvPr id="8194" name="Picture 2" descr="A practical introduction to Docker containers | Red Hat Developer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046" y="1207300"/>
            <a:ext cx="2664878" cy="2204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https://ike.mahaloz.re/2_operating_systems/ms_container_v_vm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06" t="10433" r="18595" b="6608"/>
          <a:stretch/>
        </p:blipFill>
        <p:spPr bwMode="auto">
          <a:xfrm>
            <a:off x="654394" y="3705651"/>
            <a:ext cx="2513530" cy="2686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2039112" y="3803904"/>
            <a:ext cx="1078992" cy="1263355"/>
          </a:xfrm>
          <a:prstGeom prst="rect">
            <a:avLst/>
          </a:prstGeom>
          <a:noFill/>
          <a:ln w="19050"/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747349" y="3803904"/>
            <a:ext cx="1078992" cy="1263355"/>
          </a:xfrm>
          <a:prstGeom prst="rect">
            <a:avLst/>
          </a:prstGeom>
          <a:noFill/>
          <a:ln w="19050"/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117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Docker in a Nutshell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3323444" y="1207301"/>
            <a:ext cx="8830370" cy="197481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000" dirty="0" smtClean="0"/>
              <a:t>Docker files builds a Docker image and that image contains all the project’s code</a:t>
            </a:r>
          </a:p>
          <a:p>
            <a:pPr>
              <a:lnSpc>
                <a:spcPct val="100000"/>
              </a:lnSpc>
            </a:pPr>
            <a:r>
              <a:rPr lang="en-US" sz="2000" dirty="0" smtClean="0"/>
              <a:t>You can run that image to create as many Docker containers as you want</a:t>
            </a:r>
          </a:p>
          <a:p>
            <a:pPr>
              <a:lnSpc>
                <a:spcPct val="100000"/>
              </a:lnSpc>
            </a:pPr>
            <a:r>
              <a:rPr lang="en-US" sz="2000" dirty="0" smtClean="0"/>
              <a:t>This image can be uploaded on Docker hub, from Docker hub any one can pull the image and build a container.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25</a:t>
            </a:fld>
            <a:endParaRPr lang="en-US"/>
          </a:p>
        </p:txBody>
      </p:sp>
      <p:pic>
        <p:nvPicPr>
          <p:cNvPr id="8194" name="Picture 2" descr="A practical introduction to Docker containers | Red Hat Developer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046" y="1207300"/>
            <a:ext cx="2664878" cy="2204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ube 1"/>
          <p:cNvSpPr/>
          <p:nvPr/>
        </p:nvSpPr>
        <p:spPr>
          <a:xfrm>
            <a:off x="632166" y="4325112"/>
            <a:ext cx="1316736" cy="1097280"/>
          </a:xfrm>
          <a:prstGeom prst="cub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Candara" panose="020E0502030303020204" pitchFamily="34" charset="0"/>
              </a:rPr>
              <a:t>Docker File</a:t>
            </a:r>
            <a:endParaRPr lang="en-US" dirty="0">
              <a:solidFill>
                <a:schemeClr val="tx1"/>
              </a:solidFill>
              <a:latin typeface="Candara" panose="020E0502030303020204" pitchFamily="34" charset="0"/>
            </a:endParaRPr>
          </a:p>
        </p:txBody>
      </p:sp>
      <p:sp>
        <p:nvSpPr>
          <p:cNvPr id="10" name="Cube 9"/>
          <p:cNvSpPr/>
          <p:nvPr/>
        </p:nvSpPr>
        <p:spPr>
          <a:xfrm>
            <a:off x="4991394" y="4224528"/>
            <a:ext cx="1316736" cy="1097280"/>
          </a:xfrm>
          <a:prstGeom prst="cub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Candara" panose="020E0502030303020204" pitchFamily="34" charset="0"/>
              </a:rPr>
              <a:t>Docker Hub</a:t>
            </a:r>
            <a:endParaRPr lang="en-US" dirty="0">
              <a:solidFill>
                <a:schemeClr val="tx1"/>
              </a:solidFill>
              <a:latin typeface="Candara" panose="020E0502030303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670048" y="4507992"/>
            <a:ext cx="1380744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  <a:latin typeface="Candara" panose="020E0502030303020204" pitchFamily="34" charset="0"/>
              </a:rPr>
              <a:t>Docker Image</a:t>
            </a:r>
            <a:endParaRPr lang="en-US" sz="1600" dirty="0">
              <a:solidFill>
                <a:schemeClr val="tx1"/>
              </a:solidFill>
              <a:latin typeface="Candara" panose="020E0502030303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670048" y="5277069"/>
            <a:ext cx="1380744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  <a:latin typeface="Candara" panose="020E0502030303020204" pitchFamily="34" charset="0"/>
              </a:rPr>
              <a:t>Docker Container</a:t>
            </a:r>
            <a:endParaRPr lang="en-US" sz="1600" dirty="0">
              <a:solidFill>
                <a:schemeClr val="tx1"/>
              </a:solidFill>
              <a:latin typeface="Candara" panose="020E0502030303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487168" y="4224528"/>
            <a:ext cx="1801368" cy="2093976"/>
          </a:xfrm>
          <a:prstGeom prst="rect">
            <a:avLst/>
          </a:prstGeom>
          <a:noFill/>
          <a:ln w="381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560320" y="5961888"/>
            <a:ext cx="1728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andara" panose="020E0502030303020204" pitchFamily="34" charset="0"/>
              </a:rPr>
              <a:t>Virtual Machine</a:t>
            </a:r>
            <a:endParaRPr lang="en-US" dirty="0">
              <a:latin typeface="Candara" panose="020E0502030303020204" pitchFamily="34" charset="0"/>
            </a:endParaRPr>
          </a:p>
        </p:txBody>
      </p:sp>
      <p:cxnSp>
        <p:nvCxnSpPr>
          <p:cNvPr id="14" name="Straight Arrow Connector 13"/>
          <p:cNvCxnSpPr>
            <a:stCxn id="2" idx="5"/>
            <a:endCxn id="3" idx="1"/>
          </p:cNvCxnSpPr>
          <p:nvPr/>
        </p:nvCxnSpPr>
        <p:spPr>
          <a:xfrm>
            <a:off x="1948902" y="4736592"/>
            <a:ext cx="72114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3" idx="3"/>
          </p:cNvCxnSpPr>
          <p:nvPr/>
        </p:nvCxnSpPr>
        <p:spPr>
          <a:xfrm>
            <a:off x="4050792" y="4736592"/>
            <a:ext cx="940602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3" idx="2"/>
            <a:endCxn id="12" idx="0"/>
          </p:cNvCxnSpPr>
          <p:nvPr/>
        </p:nvCxnSpPr>
        <p:spPr>
          <a:xfrm>
            <a:off x="3360420" y="4965192"/>
            <a:ext cx="0" cy="31187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8263128" y="3593592"/>
            <a:ext cx="1380744" cy="5577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  <a:latin typeface="Candara" panose="020E0502030303020204" pitchFamily="34" charset="0"/>
              </a:rPr>
              <a:t>Staging Server</a:t>
            </a:r>
            <a:endParaRPr lang="en-US" sz="1600" dirty="0">
              <a:solidFill>
                <a:schemeClr val="tx1"/>
              </a:solidFill>
              <a:latin typeface="Candara" panose="020E0502030303020204" pitchFamily="34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8052816" y="3411694"/>
            <a:ext cx="1801368" cy="1190524"/>
          </a:xfrm>
          <a:prstGeom prst="rect">
            <a:avLst/>
          </a:prstGeom>
          <a:noFill/>
          <a:ln w="381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8125968" y="4232885"/>
            <a:ext cx="1728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andara" panose="020E0502030303020204" pitchFamily="34" charset="0"/>
              </a:rPr>
              <a:t>Image</a:t>
            </a:r>
            <a:endParaRPr lang="en-US" dirty="0">
              <a:latin typeface="Candara" panose="020E0502030303020204" pitchFamily="34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8263128" y="5423407"/>
            <a:ext cx="1380744" cy="5577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  <a:latin typeface="Candara" panose="020E0502030303020204" pitchFamily="34" charset="0"/>
              </a:rPr>
              <a:t>Production Server</a:t>
            </a:r>
            <a:endParaRPr lang="en-US" sz="1600" dirty="0">
              <a:solidFill>
                <a:schemeClr val="tx1"/>
              </a:solidFill>
              <a:latin typeface="Candara" panose="020E0502030303020204" pitchFamily="34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8052816" y="5241509"/>
            <a:ext cx="1801368" cy="1190524"/>
          </a:xfrm>
          <a:prstGeom prst="rect">
            <a:avLst/>
          </a:prstGeom>
          <a:noFill/>
          <a:ln w="381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8125968" y="6062700"/>
            <a:ext cx="1728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andara" panose="020E0502030303020204" pitchFamily="34" charset="0"/>
              </a:rPr>
              <a:t>Image</a:t>
            </a:r>
            <a:endParaRPr lang="en-US" dirty="0">
              <a:latin typeface="Candara" panose="020E0502030303020204" pitchFamily="34" charset="0"/>
            </a:endParaRPr>
          </a:p>
        </p:txBody>
      </p:sp>
      <p:cxnSp>
        <p:nvCxnSpPr>
          <p:cNvPr id="36" name="Straight Arrow Connector 35"/>
          <p:cNvCxnSpPr>
            <a:stCxn id="10" idx="5"/>
            <a:endCxn id="29" idx="1"/>
          </p:cNvCxnSpPr>
          <p:nvPr/>
        </p:nvCxnSpPr>
        <p:spPr>
          <a:xfrm flipV="1">
            <a:off x="6308130" y="3872484"/>
            <a:ext cx="1954998" cy="76352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10" idx="5"/>
            <a:endCxn id="33" idx="1"/>
          </p:cNvCxnSpPr>
          <p:nvPr/>
        </p:nvCxnSpPr>
        <p:spPr>
          <a:xfrm>
            <a:off x="6308130" y="4636008"/>
            <a:ext cx="1954998" cy="106629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10149682" y="3355436"/>
            <a:ext cx="1120503" cy="2931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  <a:latin typeface="Candara" panose="020E0502030303020204" pitchFamily="34" charset="0"/>
              </a:rPr>
              <a:t>Container</a:t>
            </a:r>
            <a:endParaRPr lang="en-US" sz="1600" dirty="0">
              <a:solidFill>
                <a:schemeClr val="tx1"/>
              </a:solidFill>
              <a:latin typeface="Candara" panose="020E0502030303020204" pitchFamily="34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10163959" y="3804759"/>
            <a:ext cx="1120503" cy="2931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  <a:latin typeface="Candara" panose="020E0502030303020204" pitchFamily="34" charset="0"/>
              </a:rPr>
              <a:t>Container</a:t>
            </a:r>
            <a:endParaRPr lang="en-US" sz="1600" dirty="0">
              <a:solidFill>
                <a:schemeClr val="tx1"/>
              </a:solidFill>
              <a:latin typeface="Candara" panose="020E0502030303020204" pitchFamily="34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10163959" y="4244938"/>
            <a:ext cx="1120503" cy="2931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  <a:latin typeface="Candara" panose="020E0502030303020204" pitchFamily="34" charset="0"/>
              </a:rPr>
              <a:t>Container</a:t>
            </a:r>
            <a:endParaRPr lang="en-US" sz="1600" dirty="0">
              <a:solidFill>
                <a:schemeClr val="tx1"/>
              </a:solidFill>
              <a:latin typeface="Candara" panose="020E0502030303020204" pitchFamily="34" charset="0"/>
            </a:endParaRPr>
          </a:p>
        </p:txBody>
      </p:sp>
      <p:cxnSp>
        <p:nvCxnSpPr>
          <p:cNvPr id="45" name="Straight Arrow Connector 44"/>
          <p:cNvCxnSpPr>
            <a:stCxn id="29" idx="3"/>
            <a:endCxn id="42" idx="1"/>
          </p:cNvCxnSpPr>
          <p:nvPr/>
        </p:nvCxnSpPr>
        <p:spPr>
          <a:xfrm flipV="1">
            <a:off x="9643872" y="3502009"/>
            <a:ext cx="505810" cy="37047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29" idx="3"/>
            <a:endCxn id="43" idx="1"/>
          </p:cNvCxnSpPr>
          <p:nvPr/>
        </p:nvCxnSpPr>
        <p:spPr>
          <a:xfrm>
            <a:off x="9643872" y="3872484"/>
            <a:ext cx="520087" cy="7884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29" idx="3"/>
            <a:endCxn id="44" idx="1"/>
          </p:cNvCxnSpPr>
          <p:nvPr/>
        </p:nvCxnSpPr>
        <p:spPr>
          <a:xfrm>
            <a:off x="9643872" y="3872484"/>
            <a:ext cx="520087" cy="51902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Rectangle 53"/>
          <p:cNvSpPr/>
          <p:nvPr/>
        </p:nvSpPr>
        <p:spPr>
          <a:xfrm>
            <a:off x="10150376" y="5173197"/>
            <a:ext cx="1120503" cy="2931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  <a:latin typeface="Candara" panose="020E0502030303020204" pitchFamily="34" charset="0"/>
              </a:rPr>
              <a:t>Container</a:t>
            </a:r>
            <a:endParaRPr lang="en-US" sz="1600" dirty="0">
              <a:solidFill>
                <a:schemeClr val="tx1"/>
              </a:solidFill>
              <a:latin typeface="Candara" panose="020E0502030303020204" pitchFamily="34" charset="0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10164653" y="5622520"/>
            <a:ext cx="1120503" cy="2931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  <a:latin typeface="Candara" panose="020E0502030303020204" pitchFamily="34" charset="0"/>
              </a:rPr>
              <a:t>Container</a:t>
            </a:r>
            <a:endParaRPr lang="en-US" sz="1600" dirty="0">
              <a:solidFill>
                <a:schemeClr val="tx1"/>
              </a:solidFill>
              <a:latin typeface="Candara" panose="020E0502030303020204" pitchFamily="34" charset="0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10164653" y="6062699"/>
            <a:ext cx="1120503" cy="2931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  <a:latin typeface="Candara" panose="020E0502030303020204" pitchFamily="34" charset="0"/>
              </a:rPr>
              <a:t>Container</a:t>
            </a:r>
            <a:endParaRPr lang="en-US" sz="1600" dirty="0">
              <a:solidFill>
                <a:schemeClr val="tx1"/>
              </a:solidFill>
              <a:latin typeface="Candara" panose="020E0502030303020204" pitchFamily="34" charset="0"/>
            </a:endParaRPr>
          </a:p>
        </p:txBody>
      </p:sp>
      <p:cxnSp>
        <p:nvCxnSpPr>
          <p:cNvPr id="57" name="Straight Arrow Connector 56"/>
          <p:cNvCxnSpPr>
            <a:endCxn id="54" idx="1"/>
          </p:cNvCxnSpPr>
          <p:nvPr/>
        </p:nvCxnSpPr>
        <p:spPr>
          <a:xfrm flipV="1">
            <a:off x="9644566" y="5319770"/>
            <a:ext cx="505810" cy="37047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endCxn id="55" idx="1"/>
          </p:cNvCxnSpPr>
          <p:nvPr/>
        </p:nvCxnSpPr>
        <p:spPr>
          <a:xfrm>
            <a:off x="9644566" y="5690245"/>
            <a:ext cx="520087" cy="7884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endCxn id="56" idx="1"/>
          </p:cNvCxnSpPr>
          <p:nvPr/>
        </p:nvCxnSpPr>
        <p:spPr>
          <a:xfrm>
            <a:off x="9644566" y="5690245"/>
            <a:ext cx="520087" cy="51902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8012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Docker</a:t>
            </a:r>
            <a:r>
              <a:rPr lang="en-US" dirty="0"/>
              <a:t> </a:t>
            </a:r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26</a:t>
            </a:fld>
            <a:endParaRPr lang="en-US"/>
          </a:p>
        </p:txBody>
      </p:sp>
      <p:pic>
        <p:nvPicPr>
          <p:cNvPr id="7170" name="Picture 2" descr="Empowering App Development for Developers | Dock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7807" y="199072"/>
            <a:ext cx="3200400" cy="2733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114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Docker 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67512" y="1481328"/>
            <a:ext cx="4617720" cy="1837944"/>
          </a:xfrm>
          <a:prstGeom prst="rect">
            <a:avLst/>
          </a:prstGeom>
          <a:noFill/>
          <a:ln w="381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ube 5"/>
          <p:cNvSpPr/>
          <p:nvPr/>
        </p:nvSpPr>
        <p:spPr>
          <a:xfrm>
            <a:off x="1261872" y="1691640"/>
            <a:ext cx="1074420" cy="905256"/>
          </a:xfrm>
          <a:prstGeom prst="cub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 smtClean="0">
                <a:solidFill>
                  <a:schemeClr val="tx1"/>
                </a:solidFill>
                <a:latin typeface="Candara" panose="020E0502030303020204" pitchFamily="34" charset="0"/>
              </a:rPr>
              <a:t>Docker File</a:t>
            </a:r>
            <a:endParaRPr lang="en-US" sz="1700" dirty="0">
              <a:solidFill>
                <a:schemeClr val="tx1"/>
              </a:solidFill>
              <a:latin typeface="Candara" panose="020E0502030303020204" pitchFamily="34" charset="0"/>
            </a:endParaRPr>
          </a:p>
        </p:txBody>
      </p:sp>
      <p:sp>
        <p:nvSpPr>
          <p:cNvPr id="7" name="Can 6"/>
          <p:cNvSpPr/>
          <p:nvPr/>
        </p:nvSpPr>
        <p:spPr>
          <a:xfrm>
            <a:off x="4005072" y="1618488"/>
            <a:ext cx="950976" cy="841248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latin typeface="Candara" panose="020E0502030303020204" pitchFamily="34" charset="0"/>
              </a:rPr>
              <a:t>Git</a:t>
            </a:r>
            <a:r>
              <a:rPr lang="en-US" dirty="0" smtClean="0">
                <a:latin typeface="Candara" panose="020E0502030303020204" pitchFamily="34" charset="0"/>
              </a:rPr>
              <a:t> Repo</a:t>
            </a:r>
            <a:endParaRPr lang="en-US" dirty="0">
              <a:latin typeface="Candara" panose="020E0502030303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67512" y="2596896"/>
            <a:ext cx="267919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Candara" panose="020E0502030303020204" pitchFamily="34" charset="0"/>
              </a:rPr>
              <a:t>Complex requirements for a </a:t>
            </a:r>
            <a:r>
              <a:rPr lang="en-US" sz="1400" dirty="0" err="1" smtClean="0">
                <a:latin typeface="Candara" panose="020E0502030303020204" pitchFamily="34" charset="0"/>
              </a:rPr>
              <a:t>microservice</a:t>
            </a:r>
            <a:r>
              <a:rPr lang="en-US" sz="1400" dirty="0" smtClean="0">
                <a:latin typeface="Candara" panose="020E0502030303020204" pitchFamily="34" charset="0"/>
              </a:rPr>
              <a:t> are written in easy to write Docker file</a:t>
            </a:r>
            <a:endParaRPr lang="en-US" sz="1400" dirty="0">
              <a:latin typeface="Candara" panose="020E0502030303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41064" y="2560320"/>
            <a:ext cx="117043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Candara" panose="020E0502030303020204" pitchFamily="34" charset="0"/>
              </a:rPr>
              <a:t>Push the code to </a:t>
            </a:r>
            <a:r>
              <a:rPr lang="en-US" sz="1400" dirty="0" err="1" smtClean="0">
                <a:latin typeface="Candara" panose="020E0502030303020204" pitchFamily="34" charset="0"/>
              </a:rPr>
              <a:t>Git</a:t>
            </a:r>
            <a:r>
              <a:rPr lang="en-US" sz="1400" dirty="0" smtClean="0">
                <a:latin typeface="Candara" panose="020E0502030303020204" pitchFamily="34" charset="0"/>
              </a:rPr>
              <a:t> Repo</a:t>
            </a:r>
            <a:endParaRPr lang="en-US" sz="1400" dirty="0">
              <a:latin typeface="Candara" panose="020E0502030303020204" pitchFamily="34" charset="0"/>
            </a:endParaRPr>
          </a:p>
        </p:txBody>
      </p:sp>
      <p:cxnSp>
        <p:nvCxnSpPr>
          <p:cNvPr id="10" name="Straight Arrow Connector 9"/>
          <p:cNvCxnSpPr>
            <a:stCxn id="6" idx="5"/>
            <a:endCxn id="7" idx="2"/>
          </p:cNvCxnSpPr>
          <p:nvPr/>
        </p:nvCxnSpPr>
        <p:spPr>
          <a:xfrm>
            <a:off x="2336292" y="2031111"/>
            <a:ext cx="1668780" cy="800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26" name="Picture 2" descr="Computer screen | Vector Graphics ~ Creative Market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3361" y="1555726"/>
            <a:ext cx="1803591" cy="1281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5879592" y="1627632"/>
            <a:ext cx="17373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Candara" panose="020E0502030303020204" pitchFamily="34" charset="0"/>
              </a:rPr>
              <a:t>Jenkins Server</a:t>
            </a:r>
            <a:endParaRPr lang="en-US" sz="2400" dirty="0">
              <a:latin typeface="Candara" panose="020E0502030303020204" pitchFamily="34" charset="0"/>
            </a:endParaRPr>
          </a:p>
        </p:txBody>
      </p:sp>
      <p:cxnSp>
        <p:nvCxnSpPr>
          <p:cNvPr id="15" name="Straight Arrow Connector 14"/>
          <p:cNvCxnSpPr>
            <a:stCxn id="7" idx="4"/>
            <a:endCxn id="14" idx="1"/>
          </p:cNvCxnSpPr>
          <p:nvPr/>
        </p:nvCxnSpPr>
        <p:spPr>
          <a:xfrm>
            <a:off x="4956048" y="2039112"/>
            <a:ext cx="923544" cy="401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8750808" y="1807083"/>
            <a:ext cx="1371600" cy="448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latin typeface="Candara" panose="020E0502030303020204" pitchFamily="34" charset="0"/>
              </a:rPr>
              <a:t>Testing</a:t>
            </a:r>
            <a:endParaRPr lang="en-US" sz="2000" dirty="0">
              <a:latin typeface="Candara" panose="020E0502030303020204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9395460" y="2705624"/>
            <a:ext cx="1371600" cy="448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latin typeface="Candara" panose="020E0502030303020204" pitchFamily="34" charset="0"/>
              </a:rPr>
              <a:t>Staging</a:t>
            </a:r>
            <a:endParaRPr lang="en-US" sz="2000" dirty="0">
              <a:latin typeface="Candara" panose="020E0502030303020204" pitchFamily="34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10040112" y="3529435"/>
            <a:ext cx="1371600" cy="448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latin typeface="Candara" panose="020E0502030303020204" pitchFamily="34" charset="0"/>
              </a:rPr>
              <a:t>Production</a:t>
            </a:r>
            <a:endParaRPr lang="en-US" sz="2000" dirty="0">
              <a:latin typeface="Candara" panose="020E0502030303020204" pitchFamily="34" charset="0"/>
            </a:endParaRPr>
          </a:p>
        </p:txBody>
      </p:sp>
      <p:cxnSp>
        <p:nvCxnSpPr>
          <p:cNvPr id="21" name="Straight Arrow Connector 20"/>
          <p:cNvCxnSpPr>
            <a:stCxn id="14" idx="3"/>
            <a:endCxn id="17" idx="1"/>
          </p:cNvCxnSpPr>
          <p:nvPr/>
        </p:nvCxnSpPr>
        <p:spPr>
          <a:xfrm flipV="1">
            <a:off x="7616952" y="2031111"/>
            <a:ext cx="1133856" cy="1202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endCxn id="19" idx="1"/>
          </p:cNvCxnSpPr>
          <p:nvPr/>
        </p:nvCxnSpPr>
        <p:spPr>
          <a:xfrm>
            <a:off x="8034528" y="2929652"/>
            <a:ext cx="1360932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endCxn id="20" idx="1"/>
          </p:cNvCxnSpPr>
          <p:nvPr/>
        </p:nvCxnSpPr>
        <p:spPr>
          <a:xfrm>
            <a:off x="8467344" y="3753463"/>
            <a:ext cx="1572768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>
            <a:off x="8034528" y="2039112"/>
            <a:ext cx="3048" cy="92711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H="1">
            <a:off x="8452104" y="2929652"/>
            <a:ext cx="3048" cy="83289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Round Diagonal Corner Rectangle 36"/>
          <p:cNvSpPr/>
          <p:nvPr/>
        </p:nvSpPr>
        <p:spPr>
          <a:xfrm>
            <a:off x="530352" y="3781137"/>
            <a:ext cx="5358384" cy="1307406"/>
          </a:xfrm>
          <a:prstGeom prst="round2DiagRect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Candara" panose="020E0502030303020204" pitchFamily="34" charset="0"/>
              </a:rPr>
              <a:t>Create complex requirements for a </a:t>
            </a:r>
            <a:r>
              <a:rPr lang="en-US" dirty="0" err="1">
                <a:solidFill>
                  <a:schemeClr val="tx1"/>
                </a:solidFill>
                <a:latin typeface="Candara" panose="020E0502030303020204" pitchFamily="34" charset="0"/>
              </a:rPr>
              <a:t>microservice</a:t>
            </a:r>
            <a:r>
              <a:rPr lang="en-US" dirty="0">
                <a:solidFill>
                  <a:schemeClr val="tx1"/>
                </a:solidFill>
                <a:latin typeface="Candara" panose="020E0502030303020204" pitchFamily="34" charset="0"/>
              </a:rPr>
              <a:t> within an easy- to-write Docker File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Candara" panose="020E0502030303020204" pitchFamily="34" charset="0"/>
              </a:rPr>
              <a:t>Push the code the </a:t>
            </a:r>
            <a:r>
              <a:rPr lang="en-US" dirty="0" err="1">
                <a:solidFill>
                  <a:schemeClr val="tx1"/>
                </a:solidFill>
                <a:latin typeface="Candara" panose="020E0502030303020204" pitchFamily="34" charset="0"/>
              </a:rPr>
              <a:t>Git</a:t>
            </a:r>
            <a:r>
              <a:rPr lang="en-US" dirty="0">
                <a:solidFill>
                  <a:schemeClr val="tx1"/>
                </a:solidFill>
                <a:latin typeface="Candara" panose="020E0502030303020204" pitchFamily="34" charset="0"/>
              </a:rPr>
              <a:t> </a:t>
            </a:r>
            <a:r>
              <a:rPr lang="en-US" dirty="0" smtClean="0">
                <a:solidFill>
                  <a:schemeClr val="tx1"/>
                </a:solidFill>
                <a:latin typeface="Candara" panose="020E0502030303020204" pitchFamily="34" charset="0"/>
              </a:rPr>
              <a:t>Repository</a:t>
            </a:r>
            <a:endParaRPr lang="en-US" dirty="0">
              <a:solidFill>
                <a:schemeClr val="tx1"/>
              </a:solidFill>
              <a:latin typeface="Candara" panose="020E0502030303020204" pitchFamily="34" charset="0"/>
            </a:endParaRPr>
          </a:p>
        </p:txBody>
      </p:sp>
      <p:sp>
        <p:nvSpPr>
          <p:cNvPr id="38" name="Round Diagonal Corner Rectangle 37"/>
          <p:cNvSpPr/>
          <p:nvPr/>
        </p:nvSpPr>
        <p:spPr>
          <a:xfrm>
            <a:off x="6400800" y="4201519"/>
            <a:ext cx="5570059" cy="2199281"/>
          </a:xfrm>
          <a:prstGeom prst="round2DiagRect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  <a:latin typeface="Candara" panose="020E0502030303020204" pitchFamily="34" charset="0"/>
              </a:rPr>
              <a:t>CI server pull it down and build the exact environment that will be used in production to run the test suite without needing to configure the CI server at all.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  <a:latin typeface="Candara" panose="020E0502030303020204" pitchFamily="34" charset="0"/>
              </a:rPr>
              <a:t>Deploy it out to a staging environment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  <a:latin typeface="Candara" panose="020E0502030303020204" pitchFamily="34" charset="0"/>
              </a:rPr>
              <a:t>Roll exactly what you had in development, testing, and staging into production</a:t>
            </a:r>
          </a:p>
        </p:txBody>
      </p:sp>
    </p:spTree>
    <p:extLst>
      <p:ext uri="{BB962C8B-B14F-4D97-AF65-F5344CB8AC3E}">
        <p14:creationId xmlns:p14="http://schemas.microsoft.com/office/powerpoint/2010/main" val="1267910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Docker</a:t>
            </a:r>
            <a:r>
              <a:rPr lang="en-US" dirty="0"/>
              <a:t> </a:t>
            </a:r>
            <a:r>
              <a:rPr lang="en-US" dirty="0" smtClean="0"/>
              <a:t>Case Study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28</a:t>
            </a:fld>
            <a:endParaRPr lang="en-US"/>
          </a:p>
        </p:txBody>
      </p:sp>
      <p:pic>
        <p:nvPicPr>
          <p:cNvPr id="7170" name="Picture 2" descr="Empowering App Development for Developers | Dock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7807" y="199072"/>
            <a:ext cx="3200400" cy="2733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9411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Docker Case Study (Indiana University)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Problem Statement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786384" y="2194560"/>
            <a:ext cx="411480" cy="50292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latin typeface="Candara" panose="020E0502030303020204" pitchFamily="34" charset="0"/>
              </a:rPr>
              <a:t>1</a:t>
            </a:r>
            <a:endParaRPr lang="en-US" sz="3600" dirty="0">
              <a:latin typeface="Candara" panose="020E0502030303020204" pitchFamily="34" charset="0"/>
            </a:endParaRPr>
          </a:p>
        </p:txBody>
      </p:sp>
      <p:sp>
        <p:nvSpPr>
          <p:cNvPr id="6" name="Oval 5"/>
          <p:cNvSpPr/>
          <p:nvPr/>
        </p:nvSpPr>
        <p:spPr>
          <a:xfrm>
            <a:off x="5629656" y="2194560"/>
            <a:ext cx="411480" cy="50292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latin typeface="Candara" panose="020E0502030303020204" pitchFamily="34" charset="0"/>
              </a:rPr>
              <a:t>2</a:t>
            </a:r>
            <a:endParaRPr lang="en-US" sz="3600" dirty="0">
              <a:latin typeface="Candara" panose="020E0502030303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042470" y="3292303"/>
            <a:ext cx="1170378" cy="5943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latin typeface="Candara" panose="020E0502030303020204" pitchFamily="34" charset="0"/>
              </a:rPr>
              <a:t>Custom Scripts</a:t>
            </a:r>
            <a:endParaRPr lang="en-US" sz="2000" dirty="0">
              <a:latin typeface="Candara" panose="020E0502030303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136392" y="2624328"/>
            <a:ext cx="1170432" cy="56692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Candara" panose="020E0502030303020204" pitchFamily="34" charset="0"/>
              </a:rPr>
              <a:t>VM</a:t>
            </a:r>
            <a:endParaRPr lang="en-US" dirty="0">
              <a:solidFill>
                <a:schemeClr val="tx1"/>
              </a:solidFill>
              <a:latin typeface="Candara" panose="020E0502030303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136392" y="3410712"/>
            <a:ext cx="1170432" cy="56692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Candara" panose="020E0502030303020204" pitchFamily="34" charset="0"/>
              </a:rPr>
              <a:t>VM</a:t>
            </a:r>
            <a:endParaRPr lang="en-US" dirty="0">
              <a:solidFill>
                <a:schemeClr val="tx1"/>
              </a:solidFill>
              <a:latin typeface="Candara" panose="020E0502030303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136392" y="4197096"/>
            <a:ext cx="1170432" cy="56692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Candara" panose="020E0502030303020204" pitchFamily="34" charset="0"/>
              </a:rPr>
              <a:t>VM</a:t>
            </a:r>
            <a:endParaRPr lang="en-US" dirty="0">
              <a:solidFill>
                <a:schemeClr val="tx1"/>
              </a:solidFill>
              <a:latin typeface="Candara" panose="020E0502030303020204" pitchFamily="34" charset="0"/>
            </a:endParaRPr>
          </a:p>
        </p:txBody>
      </p:sp>
      <p:cxnSp>
        <p:nvCxnSpPr>
          <p:cNvPr id="12" name="Straight Arrow Connector 11"/>
          <p:cNvCxnSpPr>
            <a:endCxn id="8" idx="1"/>
          </p:cNvCxnSpPr>
          <p:nvPr/>
        </p:nvCxnSpPr>
        <p:spPr>
          <a:xfrm flipV="1">
            <a:off x="2212848" y="2907792"/>
            <a:ext cx="923544" cy="68169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7" idx="3"/>
          </p:cNvCxnSpPr>
          <p:nvPr/>
        </p:nvCxnSpPr>
        <p:spPr>
          <a:xfrm>
            <a:off x="2212848" y="3589483"/>
            <a:ext cx="923544" cy="10469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7" idx="3"/>
            <a:endCxn id="10" idx="1"/>
          </p:cNvCxnSpPr>
          <p:nvPr/>
        </p:nvCxnSpPr>
        <p:spPr>
          <a:xfrm>
            <a:off x="2212848" y="3589483"/>
            <a:ext cx="923544" cy="89107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978408" y="5084064"/>
            <a:ext cx="34381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andara" panose="020E0502030303020204" pitchFamily="34" charset="0"/>
              </a:rPr>
              <a:t>Applications are deployed in the VMs using scripts</a:t>
            </a:r>
            <a:endParaRPr lang="en-US" sz="2000" dirty="0">
              <a:latin typeface="Candara" panose="020E0502030303020204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163056" y="2343537"/>
            <a:ext cx="5449824" cy="707886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andara" panose="020E0502030303020204" pitchFamily="34" charset="0"/>
              </a:rPr>
              <a:t>Their environment was optimized for their legacy Java-based applications</a:t>
            </a:r>
            <a:endParaRPr lang="en-US" sz="2000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1675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C2D33E5-1FC3-7B48-856F-A26906F5CA39}"/>
              </a:ext>
            </a:extLst>
          </p:cNvPr>
          <p:cNvSpPr txBox="1"/>
          <p:nvPr/>
        </p:nvSpPr>
        <p:spPr>
          <a:xfrm>
            <a:off x="818783" y="1464730"/>
            <a:ext cx="10843051" cy="6052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333" dirty="0">
                <a:latin typeface="Aller" panose="02000503030000020004" pitchFamily="2" charset="0"/>
                <a:ea typeface="Amazon Ember" panose="020B0603020204020204" pitchFamily="34" charset="0"/>
                <a:cs typeface="Amazon Ember" panose="020B0603020204020204" pitchFamily="34" charset="0"/>
              </a:rPr>
              <a:t>Applications aren’t just code, they have dependencies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CA51543-C99D-6F4C-B77A-7F39B8621397}"/>
              </a:ext>
            </a:extLst>
          </p:cNvPr>
          <p:cNvGrpSpPr/>
          <p:nvPr/>
        </p:nvGrpSpPr>
        <p:grpSpPr>
          <a:xfrm>
            <a:off x="1519511" y="2701887"/>
            <a:ext cx="1203179" cy="1469679"/>
            <a:chOff x="2449311" y="3145756"/>
            <a:chExt cx="1443815" cy="1763614"/>
          </a:xfrm>
        </p:grpSpPr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264E9544-7DE3-0C49-8C51-667A8891A5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2449311" y="3145756"/>
              <a:ext cx="1443815" cy="1443815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827D228-87AE-1C46-A506-D3EADA26E5C2}"/>
                </a:ext>
              </a:extLst>
            </p:cNvPr>
            <p:cNvSpPr txBox="1"/>
            <p:nvPr/>
          </p:nvSpPr>
          <p:spPr>
            <a:xfrm>
              <a:off x="2627519" y="4490717"/>
              <a:ext cx="1087395" cy="4186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67" dirty="0">
                  <a:latin typeface="Aller" panose="02000503030000020004" pitchFamily="2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Code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D17A6AF-6A24-D144-8AF1-8A3AFB67833F}"/>
              </a:ext>
            </a:extLst>
          </p:cNvPr>
          <p:cNvGrpSpPr/>
          <p:nvPr/>
        </p:nvGrpSpPr>
        <p:grpSpPr>
          <a:xfrm>
            <a:off x="6240309" y="3110538"/>
            <a:ext cx="1812616" cy="865888"/>
            <a:chOff x="7197636" y="3961138"/>
            <a:chExt cx="2175139" cy="1039065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232361B-9F98-C549-B5A4-4BE8BFEC64F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488195" y="3961138"/>
              <a:ext cx="1594022" cy="510905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2E69922-E93E-574F-9D84-90625EF5310B}"/>
                </a:ext>
              </a:extLst>
            </p:cNvPr>
            <p:cNvSpPr txBox="1"/>
            <p:nvPr/>
          </p:nvSpPr>
          <p:spPr>
            <a:xfrm>
              <a:off x="7197636" y="4581550"/>
              <a:ext cx="2175139" cy="4186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67" dirty="0">
                  <a:latin typeface="Aller" panose="02000503030000020004" pitchFamily="2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Code packages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BBCECC8-665B-374E-B9B3-149EADB71D30}"/>
              </a:ext>
            </a:extLst>
          </p:cNvPr>
          <p:cNvGrpSpPr/>
          <p:nvPr/>
        </p:nvGrpSpPr>
        <p:grpSpPr>
          <a:xfrm>
            <a:off x="8628990" y="2701886"/>
            <a:ext cx="1812616" cy="1508636"/>
            <a:chOff x="4305808" y="5665466"/>
            <a:chExt cx="2175139" cy="1810363"/>
          </a:xfrm>
        </p:grpSpPr>
        <p:pic>
          <p:nvPicPr>
            <p:cNvPr id="24" name="Graphic 23">
              <a:extLst>
                <a:ext uri="{FF2B5EF4-FFF2-40B4-BE49-F238E27FC236}">
                  <a16:creationId xmlns:a16="http://schemas.microsoft.com/office/drawing/2014/main" id="{533EFFFB-4E43-6447-8D82-470D12CA329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p:blipFill>
          <p:spPr>
            <a:xfrm>
              <a:off x="4855173" y="5665466"/>
              <a:ext cx="1076411" cy="1076411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00392C8-E117-A341-A951-2BF2FE8B5A27}"/>
                </a:ext>
              </a:extLst>
            </p:cNvPr>
            <p:cNvSpPr txBox="1"/>
            <p:nvPr/>
          </p:nvSpPr>
          <p:spPr>
            <a:xfrm>
              <a:off x="4305808" y="6749323"/>
              <a:ext cx="2175139" cy="7265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67" dirty="0">
                  <a:latin typeface="Aller" panose="02000503030000020004" pitchFamily="2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Operating system packages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11052F87-DBE5-A044-BABC-F71DE4BE41A5}"/>
              </a:ext>
            </a:extLst>
          </p:cNvPr>
          <p:cNvGrpSpPr/>
          <p:nvPr/>
        </p:nvGrpSpPr>
        <p:grpSpPr>
          <a:xfrm>
            <a:off x="3475484" y="2712301"/>
            <a:ext cx="1838068" cy="1523817"/>
            <a:chOff x="4170581" y="3254760"/>
            <a:chExt cx="2205682" cy="182858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FD2D290-4436-3840-981A-C76232E038D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170581" y="3254760"/>
              <a:ext cx="2175139" cy="1332465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72225B7-BB4C-F14D-B392-8EAEEC74F6A0}"/>
                </a:ext>
              </a:extLst>
            </p:cNvPr>
            <p:cNvSpPr txBox="1"/>
            <p:nvPr/>
          </p:nvSpPr>
          <p:spPr>
            <a:xfrm>
              <a:off x="4201123" y="4664686"/>
              <a:ext cx="2175140" cy="4186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67" dirty="0">
                  <a:latin typeface="Aller" panose="02000503030000020004" pitchFamily="2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Runtime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397690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Docker Case Study (Indiana University)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Problem Statement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786384" y="2194560"/>
            <a:ext cx="411480" cy="50292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latin typeface="Candara" panose="020E0502030303020204" pitchFamily="34" charset="0"/>
              </a:rPr>
              <a:t>3</a:t>
            </a:r>
            <a:endParaRPr lang="en-US" sz="3600" dirty="0">
              <a:latin typeface="Candara" panose="020E0502030303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463094" y="2752807"/>
            <a:ext cx="2148786" cy="4567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latin typeface="Candara" panose="020E0502030303020204" pitchFamily="34" charset="0"/>
              </a:rPr>
              <a:t>UI</a:t>
            </a:r>
            <a:endParaRPr lang="en-US" sz="2000" dirty="0">
              <a:latin typeface="Candara" panose="020E0502030303020204" pitchFamily="34" charset="0"/>
            </a:endParaRPr>
          </a:p>
        </p:txBody>
      </p:sp>
      <p:cxnSp>
        <p:nvCxnSpPr>
          <p:cNvPr id="12" name="Straight Arrow Connector 11"/>
          <p:cNvCxnSpPr>
            <a:stCxn id="7" idx="2"/>
            <a:endCxn id="17" idx="0"/>
          </p:cNvCxnSpPr>
          <p:nvPr/>
        </p:nvCxnSpPr>
        <p:spPr>
          <a:xfrm>
            <a:off x="2537487" y="3209544"/>
            <a:ext cx="0" cy="2180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316736" y="5662534"/>
            <a:ext cx="2734056" cy="400110"/>
          </a:xfrm>
          <a:prstGeom prst="rect">
            <a:avLst/>
          </a:prstGeom>
          <a:noFill/>
          <a:ln w="19050">
            <a:solidFill>
              <a:schemeClr val="tx1"/>
            </a:solidFill>
            <a:prstDash val="lgDash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Candara" panose="020E0502030303020204" pitchFamily="34" charset="0"/>
              </a:rPr>
              <a:t>Monolithic Architecture</a:t>
            </a:r>
            <a:endParaRPr lang="en-US" sz="2000" dirty="0">
              <a:latin typeface="Candara" panose="020E0502030303020204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931920" y="1363230"/>
            <a:ext cx="6848856" cy="707886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andara" panose="020E0502030303020204" pitchFamily="34" charset="0"/>
              </a:rPr>
              <a:t>The university wanted to improve the way they architect applications, by moving to </a:t>
            </a:r>
            <a:r>
              <a:rPr lang="en-US" sz="2000" dirty="0" err="1" smtClean="0">
                <a:latin typeface="Candara" panose="020E0502030303020204" pitchFamily="34" charset="0"/>
              </a:rPr>
              <a:t>microservices</a:t>
            </a:r>
            <a:r>
              <a:rPr lang="en-US" sz="2000" dirty="0" smtClean="0">
                <a:latin typeface="Candara" panose="020E0502030303020204" pitchFamily="34" charset="0"/>
              </a:rPr>
              <a:t> based architecture</a:t>
            </a:r>
            <a:endParaRPr lang="en-US" sz="2000" dirty="0">
              <a:latin typeface="Candara" panose="020E0502030303020204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463094" y="3427581"/>
            <a:ext cx="2148786" cy="4567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latin typeface="Candara" panose="020E0502030303020204" pitchFamily="34" charset="0"/>
              </a:rPr>
              <a:t>Business Logic</a:t>
            </a:r>
            <a:endParaRPr lang="en-US" sz="2000" dirty="0">
              <a:latin typeface="Candara" panose="020E0502030303020204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463094" y="4102355"/>
            <a:ext cx="2148786" cy="4567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latin typeface="Candara" panose="020E0502030303020204" pitchFamily="34" charset="0"/>
              </a:rPr>
              <a:t>Data Access Layer</a:t>
            </a:r>
            <a:endParaRPr lang="en-US" sz="2000" dirty="0">
              <a:latin typeface="Candara" panose="020E0502030303020204" pitchFamily="34" charset="0"/>
            </a:endParaRPr>
          </a:p>
        </p:txBody>
      </p:sp>
      <p:cxnSp>
        <p:nvCxnSpPr>
          <p:cNvPr id="22" name="Straight Arrow Connector 21"/>
          <p:cNvCxnSpPr>
            <a:stCxn id="17" idx="2"/>
            <a:endCxn id="19" idx="0"/>
          </p:cNvCxnSpPr>
          <p:nvPr/>
        </p:nvCxnSpPr>
        <p:spPr>
          <a:xfrm>
            <a:off x="2537487" y="3884318"/>
            <a:ext cx="0" cy="2180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5" name="Can 24"/>
          <p:cNvSpPr/>
          <p:nvPr/>
        </p:nvSpPr>
        <p:spPr>
          <a:xfrm>
            <a:off x="1463094" y="4764024"/>
            <a:ext cx="2148786" cy="630936"/>
          </a:xfrm>
          <a:prstGeom prst="can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latin typeface="Candara" panose="020E0502030303020204" pitchFamily="34" charset="0"/>
              </a:rPr>
              <a:t>Database</a:t>
            </a:r>
            <a:endParaRPr lang="en-US" sz="2000" dirty="0">
              <a:latin typeface="Candara" panose="020E0502030303020204" pitchFamily="34" charset="0"/>
            </a:endParaRPr>
          </a:p>
        </p:txBody>
      </p:sp>
      <p:cxnSp>
        <p:nvCxnSpPr>
          <p:cNvPr id="26" name="Straight Arrow Connector 25"/>
          <p:cNvCxnSpPr>
            <a:stCxn id="19" idx="2"/>
            <a:endCxn id="25" idx="1"/>
          </p:cNvCxnSpPr>
          <p:nvPr/>
        </p:nvCxnSpPr>
        <p:spPr>
          <a:xfrm>
            <a:off x="2537487" y="4559092"/>
            <a:ext cx="0" cy="2049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7480525" y="2752806"/>
            <a:ext cx="2148786" cy="4567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latin typeface="Candara" panose="020E0502030303020204" pitchFamily="34" charset="0"/>
              </a:rPr>
              <a:t>UI</a:t>
            </a:r>
            <a:endParaRPr lang="en-US" sz="2000" dirty="0">
              <a:latin typeface="Candara" panose="020E0502030303020204" pitchFamily="34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5541263" y="3764967"/>
            <a:ext cx="1687777" cy="4567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 smtClean="0">
                <a:latin typeface="Candara" panose="020E0502030303020204" pitchFamily="34" charset="0"/>
              </a:rPr>
              <a:t>Microservice</a:t>
            </a:r>
            <a:endParaRPr lang="en-US" sz="2000" dirty="0">
              <a:latin typeface="Candara" panose="020E0502030303020204" pitchFamily="34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7711030" y="3764966"/>
            <a:ext cx="1687777" cy="4567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 smtClean="0">
                <a:latin typeface="Candara" panose="020E0502030303020204" pitchFamily="34" charset="0"/>
              </a:rPr>
              <a:t>Microservice</a:t>
            </a:r>
            <a:endParaRPr lang="en-US" sz="2000" dirty="0">
              <a:latin typeface="Candara" panose="020E0502030303020204" pitchFamily="34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9880797" y="3764966"/>
            <a:ext cx="1687777" cy="4567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 smtClean="0">
                <a:latin typeface="Candara" panose="020E0502030303020204" pitchFamily="34" charset="0"/>
              </a:rPr>
              <a:t>Microservice</a:t>
            </a:r>
            <a:endParaRPr lang="en-US" sz="2000" dirty="0">
              <a:latin typeface="Candara" panose="020E0502030303020204" pitchFamily="34" charset="0"/>
            </a:endParaRPr>
          </a:p>
        </p:txBody>
      </p:sp>
      <p:sp>
        <p:nvSpPr>
          <p:cNvPr id="34" name="Can 33"/>
          <p:cNvSpPr/>
          <p:nvPr/>
        </p:nvSpPr>
        <p:spPr>
          <a:xfrm>
            <a:off x="5590020" y="4758866"/>
            <a:ext cx="1611588" cy="630936"/>
          </a:xfrm>
          <a:prstGeom prst="can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latin typeface="Candara" panose="020E0502030303020204" pitchFamily="34" charset="0"/>
              </a:rPr>
              <a:t>Database</a:t>
            </a:r>
            <a:endParaRPr lang="en-US" sz="2000" dirty="0">
              <a:latin typeface="Candara" panose="020E0502030303020204" pitchFamily="34" charset="0"/>
            </a:endParaRPr>
          </a:p>
        </p:txBody>
      </p:sp>
      <p:sp>
        <p:nvSpPr>
          <p:cNvPr id="35" name="Can 34"/>
          <p:cNvSpPr/>
          <p:nvPr/>
        </p:nvSpPr>
        <p:spPr>
          <a:xfrm>
            <a:off x="7759787" y="4758866"/>
            <a:ext cx="1611588" cy="630936"/>
          </a:xfrm>
          <a:prstGeom prst="can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latin typeface="Candara" panose="020E0502030303020204" pitchFamily="34" charset="0"/>
              </a:rPr>
              <a:t>Database</a:t>
            </a:r>
            <a:endParaRPr lang="en-US" sz="2000" dirty="0">
              <a:latin typeface="Candara" panose="020E0502030303020204" pitchFamily="34" charset="0"/>
            </a:endParaRPr>
          </a:p>
        </p:txBody>
      </p:sp>
      <p:sp>
        <p:nvSpPr>
          <p:cNvPr id="36" name="Can 35"/>
          <p:cNvSpPr/>
          <p:nvPr/>
        </p:nvSpPr>
        <p:spPr>
          <a:xfrm>
            <a:off x="9938698" y="4758866"/>
            <a:ext cx="1611588" cy="630936"/>
          </a:xfrm>
          <a:prstGeom prst="can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latin typeface="Candara" panose="020E0502030303020204" pitchFamily="34" charset="0"/>
              </a:rPr>
              <a:t>Database</a:t>
            </a:r>
            <a:endParaRPr lang="en-US" sz="2000" dirty="0">
              <a:latin typeface="Candara" panose="020E0502030303020204" pitchFamily="34" charset="0"/>
            </a:endParaRPr>
          </a:p>
        </p:txBody>
      </p:sp>
      <p:cxnSp>
        <p:nvCxnSpPr>
          <p:cNvPr id="37" name="Straight Arrow Connector 36"/>
          <p:cNvCxnSpPr>
            <a:stCxn id="30" idx="2"/>
            <a:endCxn id="31" idx="0"/>
          </p:cNvCxnSpPr>
          <p:nvPr/>
        </p:nvCxnSpPr>
        <p:spPr>
          <a:xfrm flipH="1">
            <a:off x="6385152" y="3209543"/>
            <a:ext cx="2169766" cy="5554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30" idx="2"/>
            <a:endCxn id="32" idx="0"/>
          </p:cNvCxnSpPr>
          <p:nvPr/>
        </p:nvCxnSpPr>
        <p:spPr>
          <a:xfrm>
            <a:off x="8554918" y="3209543"/>
            <a:ext cx="1" cy="5554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30" idx="2"/>
            <a:endCxn id="33" idx="0"/>
          </p:cNvCxnSpPr>
          <p:nvPr/>
        </p:nvCxnSpPr>
        <p:spPr>
          <a:xfrm>
            <a:off x="8554918" y="3209543"/>
            <a:ext cx="2169768" cy="5554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31" idx="2"/>
            <a:endCxn id="34" idx="1"/>
          </p:cNvCxnSpPr>
          <p:nvPr/>
        </p:nvCxnSpPr>
        <p:spPr>
          <a:xfrm>
            <a:off x="6385152" y="4221704"/>
            <a:ext cx="10662" cy="5371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32" idx="2"/>
            <a:endCxn id="35" idx="1"/>
          </p:cNvCxnSpPr>
          <p:nvPr/>
        </p:nvCxnSpPr>
        <p:spPr>
          <a:xfrm>
            <a:off x="8554919" y="4221703"/>
            <a:ext cx="10662" cy="5371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33" idx="2"/>
            <a:endCxn id="36" idx="1"/>
          </p:cNvCxnSpPr>
          <p:nvPr/>
        </p:nvCxnSpPr>
        <p:spPr>
          <a:xfrm>
            <a:off x="10724686" y="4221703"/>
            <a:ext cx="19806" cy="5371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7050024" y="5662534"/>
            <a:ext cx="3127248" cy="400110"/>
          </a:xfrm>
          <a:prstGeom prst="rect">
            <a:avLst/>
          </a:prstGeom>
          <a:noFill/>
          <a:ln w="19050">
            <a:solidFill>
              <a:schemeClr val="tx1"/>
            </a:solidFill>
            <a:prstDash val="lgDash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 smtClean="0">
                <a:latin typeface="Candara" panose="020E0502030303020204" pitchFamily="34" charset="0"/>
              </a:rPr>
              <a:t>Microservice</a:t>
            </a:r>
            <a:r>
              <a:rPr lang="en-US" sz="2000" dirty="0" smtClean="0">
                <a:latin typeface="Candara" panose="020E0502030303020204" pitchFamily="34" charset="0"/>
              </a:rPr>
              <a:t> Architecture</a:t>
            </a:r>
            <a:endParaRPr lang="en-US" sz="2000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70209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Docker Case Study (Indiana University)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Problem Statement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786384" y="2194560"/>
            <a:ext cx="411480" cy="50292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latin typeface="Candara" panose="020E0502030303020204" pitchFamily="34" charset="0"/>
              </a:rPr>
              <a:t>4</a:t>
            </a:r>
            <a:endParaRPr lang="en-US" sz="3600" dirty="0">
              <a:latin typeface="Candara" panose="020E0502030303020204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931920" y="1363230"/>
            <a:ext cx="4434840" cy="400110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andara" panose="020E0502030303020204" pitchFamily="34" charset="0"/>
              </a:rPr>
              <a:t>Security was needed for student’s data</a:t>
            </a:r>
            <a:endParaRPr lang="en-US" sz="2000" dirty="0">
              <a:latin typeface="Candara" panose="020E0502030303020204" pitchFamily="34" charset="0"/>
            </a:endParaRPr>
          </a:p>
        </p:txBody>
      </p:sp>
      <p:pic>
        <p:nvPicPr>
          <p:cNvPr id="2050" name="Picture 2" descr="Security Lock Icon Clipart - Full Size Clipart (#2251613) - PinClipart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9032" y="2303431"/>
            <a:ext cx="4254541" cy="3503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6683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Case Study (Indiana University)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57784" y="1406880"/>
            <a:ext cx="5586984" cy="523220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Candara" panose="020E0502030303020204" pitchFamily="34" charset="0"/>
              </a:rPr>
              <a:t>Solution: Docker Data Center (DDC) </a:t>
            </a:r>
            <a:endParaRPr lang="en-US" sz="2800" dirty="0">
              <a:latin typeface="Candara" panose="020E0502030303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21049" t="36643" r="40446" b="24227"/>
          <a:stretch/>
        </p:blipFill>
        <p:spPr>
          <a:xfrm>
            <a:off x="2328326" y="2247067"/>
            <a:ext cx="7041823" cy="4025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6518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Case Study (Indiana University)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57784" y="1406880"/>
            <a:ext cx="5586984" cy="523220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Candara" panose="020E0502030303020204" pitchFamily="34" charset="0"/>
              </a:rPr>
              <a:t>Solution: Docker Data Center (DDC) </a:t>
            </a:r>
            <a:endParaRPr lang="en-US" sz="2800" dirty="0">
              <a:latin typeface="Candara" panose="020E0502030303020204" pitchFamily="34" charset="0"/>
            </a:endParaRPr>
          </a:p>
        </p:txBody>
      </p:sp>
      <p:sp>
        <p:nvSpPr>
          <p:cNvPr id="7" name="Cube 6"/>
          <p:cNvSpPr/>
          <p:nvPr/>
        </p:nvSpPr>
        <p:spPr>
          <a:xfrm>
            <a:off x="1008126" y="3274797"/>
            <a:ext cx="1600200" cy="1306347"/>
          </a:xfrm>
          <a:prstGeom prst="cub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 smtClean="0">
                <a:solidFill>
                  <a:schemeClr val="tx1"/>
                </a:solidFill>
                <a:latin typeface="Candara" panose="020E0502030303020204" pitchFamily="34" charset="0"/>
              </a:rPr>
              <a:t>Docker Trusted Registry</a:t>
            </a:r>
            <a:endParaRPr lang="en-US" sz="1700" dirty="0">
              <a:solidFill>
                <a:schemeClr val="tx1"/>
              </a:solidFill>
              <a:latin typeface="Candara" panose="020E0502030303020204" pitchFamily="34" charset="0"/>
            </a:endParaRPr>
          </a:p>
        </p:txBody>
      </p:sp>
      <p:pic>
        <p:nvPicPr>
          <p:cNvPr id="8" name="Picture 2" descr="Computer screen | Vector Graphics ~ Creative Market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2008" y="3274797"/>
            <a:ext cx="1636776" cy="1306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4790264" y="3346705"/>
            <a:ext cx="13917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Candara" panose="020E0502030303020204" pitchFamily="34" charset="0"/>
              </a:rPr>
              <a:t>UCP Web UI</a:t>
            </a:r>
            <a:endParaRPr lang="en-US" sz="2400" dirty="0">
              <a:latin typeface="Candara" panose="020E0502030303020204" pitchFamily="34" charset="0"/>
            </a:endParaRPr>
          </a:p>
        </p:txBody>
      </p:sp>
      <p:cxnSp>
        <p:nvCxnSpPr>
          <p:cNvPr id="10" name="Straight Arrow Connector 9"/>
          <p:cNvCxnSpPr>
            <a:stCxn id="7" idx="5"/>
          </p:cNvCxnSpPr>
          <p:nvPr/>
        </p:nvCxnSpPr>
        <p:spPr>
          <a:xfrm flipV="1">
            <a:off x="2608326" y="3762203"/>
            <a:ext cx="2023682" cy="247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7525512" y="2798064"/>
            <a:ext cx="1133856" cy="54864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Candara" panose="020E0502030303020204" pitchFamily="34" charset="0"/>
              </a:rPr>
              <a:t>Host A</a:t>
            </a:r>
            <a:endParaRPr lang="en-US" dirty="0">
              <a:latin typeface="Candara" panose="020E0502030303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525512" y="3653649"/>
            <a:ext cx="1133856" cy="54864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Candara" panose="020E0502030303020204" pitchFamily="34" charset="0"/>
              </a:rPr>
              <a:t>Host B</a:t>
            </a:r>
            <a:endParaRPr lang="en-US" dirty="0">
              <a:latin typeface="Candara" panose="020E050203030302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7525512" y="4509234"/>
            <a:ext cx="1133856" cy="54864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Candara" panose="020E0502030303020204" pitchFamily="34" charset="0"/>
              </a:rPr>
              <a:t>Host C</a:t>
            </a:r>
            <a:endParaRPr lang="en-US" dirty="0">
              <a:latin typeface="Candara" panose="020E0502030303020204" pitchFamily="34" charset="0"/>
            </a:endParaRPr>
          </a:p>
        </p:txBody>
      </p:sp>
      <p:cxnSp>
        <p:nvCxnSpPr>
          <p:cNvPr id="14" name="Straight Arrow Connector 13"/>
          <p:cNvCxnSpPr>
            <a:stCxn id="8" idx="3"/>
            <a:endCxn id="11" idx="1"/>
          </p:cNvCxnSpPr>
          <p:nvPr/>
        </p:nvCxnSpPr>
        <p:spPr>
          <a:xfrm flipV="1">
            <a:off x="6268784" y="3072385"/>
            <a:ext cx="1256728" cy="85558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8" idx="3"/>
            <a:endCxn id="12" idx="1"/>
          </p:cNvCxnSpPr>
          <p:nvPr/>
        </p:nvCxnSpPr>
        <p:spPr>
          <a:xfrm flipV="1">
            <a:off x="6268784" y="3927970"/>
            <a:ext cx="1256728" cy="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8" idx="3"/>
            <a:endCxn id="13" idx="1"/>
          </p:cNvCxnSpPr>
          <p:nvPr/>
        </p:nvCxnSpPr>
        <p:spPr>
          <a:xfrm>
            <a:off x="6268784" y="3927971"/>
            <a:ext cx="1256728" cy="85558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557784" y="4870721"/>
            <a:ext cx="2692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andara" panose="020E0502030303020204" pitchFamily="34" charset="0"/>
              </a:rPr>
              <a:t>Stores the Docker images</a:t>
            </a:r>
            <a:endParaRPr lang="en-US" dirty="0">
              <a:latin typeface="Candara" panose="020E0502030303020204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008126" y="5376292"/>
            <a:ext cx="8245602" cy="646331"/>
          </a:xfrm>
          <a:prstGeom prst="rect">
            <a:avLst/>
          </a:prstGeom>
          <a:noFill/>
          <a:ln>
            <a:solidFill>
              <a:schemeClr val="tx1"/>
            </a:solidFill>
            <a:prstDash val="lgDashDotDot"/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andara" panose="020E0502030303020204" pitchFamily="34" charset="0"/>
              </a:rPr>
              <a:t>The role-based access controls within DDC allows them to define the level of access their user have i.e. like read-only access to their containers in production </a:t>
            </a:r>
            <a:endParaRPr lang="en-US" dirty="0">
              <a:latin typeface="Candara" panose="020E0502030303020204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008126" y="2112814"/>
            <a:ext cx="6261354" cy="923330"/>
          </a:xfrm>
          <a:prstGeom prst="rect">
            <a:avLst/>
          </a:prstGeom>
          <a:noFill/>
          <a:ln>
            <a:solidFill>
              <a:schemeClr val="tx1"/>
            </a:solidFill>
            <a:prstDash val="lgDashDotDot"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atin typeface="Candara" panose="020E0502030303020204" pitchFamily="34" charset="0"/>
              </a:defRPr>
            </a:lvl1pPr>
          </a:lstStyle>
          <a:p>
            <a:r>
              <a:rPr lang="en-US" dirty="0"/>
              <a:t>Helps in managing whole cluster from one place. Servers are deployed using UCP web UI, using Docker images that are stored in DTR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8869680" y="2704097"/>
            <a:ext cx="3232877" cy="2308324"/>
          </a:xfrm>
          <a:prstGeom prst="rect">
            <a:avLst/>
          </a:prstGeom>
          <a:noFill/>
          <a:ln>
            <a:solidFill>
              <a:schemeClr val="tx1"/>
            </a:solidFill>
            <a:prstDash val="lgDashDotDot"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atin typeface="Candara" panose="020E0502030303020204" pitchFamily="34" charset="0"/>
              </a:defRPr>
            </a:lvl1pPr>
          </a:lstStyle>
          <a:p>
            <a:r>
              <a:rPr lang="en-US" dirty="0"/>
              <a:t>IT operations teams leverage Universal Control Plane to provision Docker installed software on hosts, and then deploy their applications without having to do a bunch of manual steps to setup all their infrastructure</a:t>
            </a:r>
          </a:p>
        </p:txBody>
      </p:sp>
    </p:spTree>
    <p:extLst>
      <p:ext uri="{BB962C8B-B14F-4D97-AF65-F5344CB8AC3E}">
        <p14:creationId xmlns:p14="http://schemas.microsoft.com/office/powerpoint/2010/main" val="36754413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Docker</a:t>
            </a:r>
            <a:r>
              <a:rPr lang="en-US" dirty="0"/>
              <a:t> </a:t>
            </a:r>
            <a:r>
              <a:rPr lang="en-US" dirty="0" smtClean="0"/>
              <a:t>Components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34</a:t>
            </a:fld>
            <a:endParaRPr lang="en-US"/>
          </a:p>
        </p:txBody>
      </p:sp>
      <p:pic>
        <p:nvPicPr>
          <p:cNvPr id="7170" name="Picture 2" descr="Empowering App Development for Developers | Dock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7807" y="199072"/>
            <a:ext cx="3200400" cy="2733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4542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Architecture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35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7817" y="1207300"/>
            <a:ext cx="9634654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0411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Components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36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4924" y="1824202"/>
            <a:ext cx="6463367" cy="3378734"/>
          </a:xfrm>
          <a:prstGeom prst="rect">
            <a:avLst/>
          </a:prstGeom>
        </p:spPr>
      </p:pic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47526" y="1335024"/>
            <a:ext cx="5257746" cy="5038344"/>
          </a:xfrm>
        </p:spPr>
        <p:txBody>
          <a:bodyPr>
            <a:normAutofit/>
          </a:bodyPr>
          <a:lstStyle/>
          <a:p>
            <a:r>
              <a:rPr lang="en-US" dirty="0"/>
              <a:t>Docker </a:t>
            </a:r>
            <a:r>
              <a:rPr lang="en-US" dirty="0" smtClean="0"/>
              <a:t>Client</a:t>
            </a:r>
          </a:p>
          <a:p>
            <a:pPr lvl="1"/>
            <a:r>
              <a:rPr lang="en-US" dirty="0" smtClean="0"/>
              <a:t>Command Line Interface (CLI)</a:t>
            </a:r>
          </a:p>
          <a:p>
            <a:r>
              <a:rPr lang="en-US" dirty="0" smtClean="0"/>
              <a:t>Docker File</a:t>
            </a:r>
          </a:p>
          <a:p>
            <a:pPr lvl="1"/>
            <a:r>
              <a:rPr lang="en-US" dirty="0" smtClean="0"/>
              <a:t>Text file instructions</a:t>
            </a:r>
          </a:p>
          <a:p>
            <a:r>
              <a:rPr lang="en-US" dirty="0" smtClean="0"/>
              <a:t>Image</a:t>
            </a:r>
          </a:p>
          <a:p>
            <a:pPr lvl="1"/>
            <a:r>
              <a:rPr lang="en-US" dirty="0" smtClean="0"/>
              <a:t>Hierarchies of files built from Docker File </a:t>
            </a:r>
          </a:p>
          <a:p>
            <a:r>
              <a:rPr lang="en-US" dirty="0" smtClean="0"/>
              <a:t>Container</a:t>
            </a:r>
          </a:p>
          <a:p>
            <a:pPr lvl="1"/>
            <a:r>
              <a:rPr lang="en-US" dirty="0" smtClean="0"/>
              <a:t>Running instances of an image</a:t>
            </a:r>
          </a:p>
          <a:p>
            <a:r>
              <a:rPr lang="en-US" dirty="0" smtClean="0"/>
              <a:t>Registry</a:t>
            </a:r>
          </a:p>
          <a:p>
            <a:pPr lvl="1"/>
            <a:r>
              <a:rPr lang="en-US" dirty="0" smtClean="0"/>
              <a:t>Image repository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25046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Docker Registry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Docker </a:t>
            </a:r>
            <a:r>
              <a:rPr lang="en-US" dirty="0" smtClean="0"/>
              <a:t>Registry is a storage component for Docker images</a:t>
            </a:r>
          </a:p>
          <a:p>
            <a:r>
              <a:rPr lang="en-US" dirty="0" smtClean="0"/>
              <a:t>We can store the images in either Public/Private repositories</a:t>
            </a:r>
          </a:p>
          <a:p>
            <a:r>
              <a:rPr lang="en-US" dirty="0" smtClean="0"/>
              <a:t>Docker Hub is Docker’s very own cloud repository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37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309" y="3779925"/>
            <a:ext cx="1847501" cy="122091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450592" y="3779925"/>
            <a:ext cx="9026408" cy="1318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600" dirty="0">
                <a:latin typeface="Candara" panose="020E0502030303020204" pitchFamily="34" charset="0"/>
              </a:rPr>
              <a:t>Why use Docker Registries?</a:t>
            </a:r>
          </a:p>
          <a:p>
            <a:pPr marL="685800" lvl="2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200" dirty="0">
                <a:latin typeface="Candara" panose="020E0502030303020204" pitchFamily="34" charset="0"/>
              </a:rPr>
              <a:t>Control where your images are being stored</a:t>
            </a:r>
          </a:p>
          <a:p>
            <a:pPr marL="685800" lvl="2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200" dirty="0">
                <a:latin typeface="Candara" panose="020E0502030303020204" pitchFamily="34" charset="0"/>
              </a:rPr>
              <a:t>Integrate image storage with your in-house development workflow</a:t>
            </a:r>
          </a:p>
        </p:txBody>
      </p:sp>
    </p:spTree>
    <p:extLst>
      <p:ext uri="{BB962C8B-B14F-4D97-AF65-F5344CB8AC3E}">
        <p14:creationId xmlns:p14="http://schemas.microsoft.com/office/powerpoint/2010/main" val="269720810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Docker Hub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38</a:t>
            </a:fld>
            <a:endParaRPr lang="en-US" dirty="0"/>
          </a:p>
        </p:txBody>
      </p:sp>
      <p:pic>
        <p:nvPicPr>
          <p:cNvPr id="7170" name="Picture 2" descr="https://www.docker.com/sites/default/files/d8/styles/large/public/2020-01/Create%20repo%20%281%29.png?itok=ZiVHSUE0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3" t="3660" r="2401" b="3219"/>
          <a:stretch/>
        </p:blipFill>
        <p:spPr bwMode="auto">
          <a:xfrm>
            <a:off x="5844007" y="1334358"/>
            <a:ext cx="6154284" cy="4855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15223" t="36179" r="66356" b="54474"/>
          <a:stretch/>
        </p:blipFill>
        <p:spPr>
          <a:xfrm>
            <a:off x="238691" y="1334358"/>
            <a:ext cx="3368897" cy="961534"/>
          </a:xfrm>
          <a:prstGeom prst="rect">
            <a:avLst/>
          </a:prstGeom>
        </p:spPr>
      </p:pic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34361" t="33803" r="38230" b="52635"/>
          <a:stretch/>
        </p:blipFill>
        <p:spPr>
          <a:xfrm>
            <a:off x="246058" y="1872855"/>
            <a:ext cx="5012625" cy="139512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47527" y="3267978"/>
            <a:ext cx="5496480" cy="27084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202124"/>
                </a:solidFill>
                <a:latin typeface="Candara" panose="020E0502030303020204" pitchFamily="34" charset="0"/>
              </a:rPr>
              <a:t>Docker Hub is a service for finding and sharing container images with your team and the Docker community. </a:t>
            </a:r>
            <a:endParaRPr lang="en-US" sz="2000" dirty="0" smtClean="0">
              <a:solidFill>
                <a:srgbClr val="202124"/>
              </a:solidFill>
              <a:latin typeface="Candara" panose="020E0502030303020204" pitchFamily="34" charset="0"/>
            </a:endParaRPr>
          </a:p>
          <a:p>
            <a:endParaRPr lang="en-US" sz="2000" dirty="0" smtClean="0">
              <a:solidFill>
                <a:srgbClr val="202124"/>
              </a:solidFill>
              <a:latin typeface="Candara" panose="020E0502030303020204" pitchFamily="34" charset="0"/>
            </a:endParaRPr>
          </a:p>
          <a:p>
            <a:r>
              <a:rPr lang="en-US" b="1" dirty="0" smtClean="0">
                <a:solidFill>
                  <a:srgbClr val="202124"/>
                </a:solidFill>
                <a:latin typeface="Candara" panose="020E0502030303020204" pitchFamily="34" charset="0"/>
              </a:rPr>
              <a:t>Key </a:t>
            </a:r>
            <a:r>
              <a:rPr lang="en-US" b="1" dirty="0">
                <a:solidFill>
                  <a:srgbClr val="202124"/>
                </a:solidFill>
                <a:latin typeface="Candara" panose="020E0502030303020204" pitchFamily="34" charset="0"/>
              </a:rPr>
              <a:t>features </a:t>
            </a:r>
            <a:endParaRPr lang="en-US" b="1" dirty="0" smtClean="0">
              <a:solidFill>
                <a:srgbClr val="202124"/>
              </a:solidFill>
              <a:latin typeface="Candara" panose="020E0502030303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02124"/>
                </a:solidFill>
                <a:latin typeface="Candara" panose="020E0502030303020204" pitchFamily="34" charset="0"/>
              </a:rPr>
              <a:t>Explore the world’s largest container image repository</a:t>
            </a:r>
            <a:endParaRPr lang="en-US" sz="1600" dirty="0" smtClean="0">
              <a:solidFill>
                <a:srgbClr val="202124"/>
              </a:solidFill>
              <a:latin typeface="Candara" panose="020E0502030303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02124"/>
                </a:solidFill>
                <a:latin typeface="Candara" panose="020E0502030303020204" pitchFamily="34" charset="0"/>
              </a:rPr>
              <a:t>Share and store images in public or private repositories</a:t>
            </a:r>
            <a:endParaRPr lang="en-US" sz="1600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111971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Docker Image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 smtClean="0"/>
              <a:t>An image is a collection of files and some meta data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Images are comprised of multiple layers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Each image contains software you want to run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Every image contains a base layer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Layers are ready only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39</a:t>
            </a:fld>
            <a:endParaRPr lang="en-US" dirty="0"/>
          </a:p>
        </p:txBody>
      </p:sp>
      <p:pic>
        <p:nvPicPr>
          <p:cNvPr id="1026" name="Picture 2" descr="https://player.slideplayer.com/76/12637290/slides/slide_7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686" t="24250" r="4095" b="30750"/>
          <a:stretch/>
        </p:blipFill>
        <p:spPr bwMode="auto">
          <a:xfrm>
            <a:off x="8953338" y="2615647"/>
            <a:ext cx="3044953" cy="2468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05563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C2D33E5-1FC3-7B48-856F-A26906F5CA39}"/>
              </a:ext>
            </a:extLst>
          </p:cNvPr>
          <p:cNvSpPr txBox="1"/>
          <p:nvPr/>
        </p:nvSpPr>
        <p:spPr>
          <a:xfrm>
            <a:off x="519373" y="706416"/>
            <a:ext cx="11318303" cy="6052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333" dirty="0">
                <a:latin typeface="Aller" panose="02000503030000020004" pitchFamily="2" charset="0"/>
                <a:ea typeface="Amazon Ember" panose="020B0603020204020204" pitchFamily="34" charset="0"/>
                <a:cs typeface="Amazon Ember" panose="020B0603020204020204" pitchFamily="34" charset="0"/>
              </a:rPr>
              <a:t>Containers turn applications into one deployable artifact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CA51543-C99D-6F4C-B77A-7F39B8621397}"/>
              </a:ext>
            </a:extLst>
          </p:cNvPr>
          <p:cNvGrpSpPr/>
          <p:nvPr/>
        </p:nvGrpSpPr>
        <p:grpSpPr>
          <a:xfrm>
            <a:off x="1457727" y="1908998"/>
            <a:ext cx="1203179" cy="1469679"/>
            <a:chOff x="2449311" y="3145756"/>
            <a:chExt cx="1443815" cy="1763614"/>
          </a:xfrm>
        </p:grpSpPr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264E9544-7DE3-0C49-8C51-667A8891A5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2449311" y="3145756"/>
              <a:ext cx="1443815" cy="1443815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827D228-87AE-1C46-A506-D3EADA26E5C2}"/>
                </a:ext>
              </a:extLst>
            </p:cNvPr>
            <p:cNvSpPr txBox="1"/>
            <p:nvPr/>
          </p:nvSpPr>
          <p:spPr>
            <a:xfrm>
              <a:off x="2627519" y="4490717"/>
              <a:ext cx="1087395" cy="4186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67" dirty="0">
                  <a:latin typeface="Aller" panose="02000503030000020004" pitchFamily="2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Code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D17A6AF-6A24-D144-8AF1-8A3AFB67833F}"/>
              </a:ext>
            </a:extLst>
          </p:cNvPr>
          <p:cNvGrpSpPr/>
          <p:nvPr/>
        </p:nvGrpSpPr>
        <p:grpSpPr>
          <a:xfrm>
            <a:off x="6178525" y="2317648"/>
            <a:ext cx="1812616" cy="865888"/>
            <a:chOff x="7197636" y="3961138"/>
            <a:chExt cx="2175139" cy="1039065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232361B-9F98-C549-B5A4-4BE8BFEC64F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488195" y="3961138"/>
              <a:ext cx="1594022" cy="510905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2E69922-E93E-574F-9D84-90625EF5310B}"/>
                </a:ext>
              </a:extLst>
            </p:cNvPr>
            <p:cNvSpPr txBox="1"/>
            <p:nvPr/>
          </p:nvSpPr>
          <p:spPr>
            <a:xfrm>
              <a:off x="7197636" y="4581550"/>
              <a:ext cx="2175139" cy="4186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67" dirty="0">
                  <a:latin typeface="Aller" panose="02000503030000020004" pitchFamily="2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Code packages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BBCECC8-665B-374E-B9B3-149EADB71D30}"/>
              </a:ext>
            </a:extLst>
          </p:cNvPr>
          <p:cNvGrpSpPr/>
          <p:nvPr/>
        </p:nvGrpSpPr>
        <p:grpSpPr>
          <a:xfrm>
            <a:off x="8567206" y="1908996"/>
            <a:ext cx="1812616" cy="1508636"/>
            <a:chOff x="4305808" y="5665466"/>
            <a:chExt cx="2175139" cy="1810363"/>
          </a:xfrm>
        </p:grpSpPr>
        <p:pic>
          <p:nvPicPr>
            <p:cNvPr id="24" name="Graphic 23">
              <a:extLst>
                <a:ext uri="{FF2B5EF4-FFF2-40B4-BE49-F238E27FC236}">
                  <a16:creationId xmlns:a16="http://schemas.microsoft.com/office/drawing/2014/main" id="{533EFFFB-4E43-6447-8D82-470D12CA329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p:blipFill>
          <p:spPr>
            <a:xfrm>
              <a:off x="4855173" y="5665466"/>
              <a:ext cx="1076411" cy="1076411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00392C8-E117-A341-A951-2BF2FE8B5A27}"/>
                </a:ext>
              </a:extLst>
            </p:cNvPr>
            <p:cNvSpPr txBox="1"/>
            <p:nvPr/>
          </p:nvSpPr>
          <p:spPr>
            <a:xfrm>
              <a:off x="4305808" y="6749323"/>
              <a:ext cx="2175139" cy="7265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67" dirty="0">
                  <a:latin typeface="Aller" panose="02000503030000020004" pitchFamily="2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Operating system packages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F85D05B6-387B-9543-8C47-902E51A125C0}"/>
              </a:ext>
            </a:extLst>
          </p:cNvPr>
          <p:cNvSpPr txBox="1"/>
          <p:nvPr/>
        </p:nvSpPr>
        <p:spPr>
          <a:xfrm>
            <a:off x="4957999" y="5950373"/>
            <a:ext cx="1812616" cy="348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67" dirty="0">
                <a:latin typeface="Aller" panose="02000503030000020004" pitchFamily="2" charset="0"/>
                <a:ea typeface="Amazon Ember" panose="020B0603020204020204" pitchFamily="34" charset="0"/>
                <a:cs typeface="Amazon Ember" panose="020B0603020204020204" pitchFamily="34" charset="0"/>
              </a:rPr>
              <a:t>Container image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A7CD53E-0FD5-E841-8297-EBFB5DA52475}"/>
              </a:ext>
            </a:extLst>
          </p:cNvPr>
          <p:cNvCxnSpPr>
            <a:cxnSpLocks/>
          </p:cNvCxnSpPr>
          <p:nvPr/>
        </p:nvCxnSpPr>
        <p:spPr>
          <a:xfrm>
            <a:off x="2682087" y="3429000"/>
            <a:ext cx="2336482" cy="1596913"/>
          </a:xfrm>
          <a:prstGeom prst="straightConnector1">
            <a:avLst/>
          </a:prstGeom>
          <a:ln w="69850"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0C2EA6F-8263-0A4C-926D-7D55FB267472}"/>
              </a:ext>
            </a:extLst>
          </p:cNvPr>
          <p:cNvCxnSpPr>
            <a:cxnSpLocks/>
          </p:cNvCxnSpPr>
          <p:nvPr/>
        </p:nvCxnSpPr>
        <p:spPr>
          <a:xfrm>
            <a:off x="4365908" y="3268030"/>
            <a:ext cx="905161" cy="1130315"/>
          </a:xfrm>
          <a:prstGeom prst="straightConnector1">
            <a:avLst/>
          </a:prstGeom>
          <a:ln w="69850"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C269893-1C65-DF42-B691-2DA729B2D93C}"/>
              </a:ext>
            </a:extLst>
          </p:cNvPr>
          <p:cNvCxnSpPr>
            <a:cxnSpLocks/>
            <a:stCxn id="22" idx="2"/>
          </p:cNvCxnSpPr>
          <p:nvPr/>
        </p:nvCxnSpPr>
        <p:spPr>
          <a:xfrm flipH="1">
            <a:off x="6301658" y="3168083"/>
            <a:ext cx="783175" cy="1012093"/>
          </a:xfrm>
          <a:prstGeom prst="straightConnector1">
            <a:avLst/>
          </a:prstGeom>
          <a:ln w="69850"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671D209E-595C-E94C-A436-9BC0B560A098}"/>
              </a:ext>
            </a:extLst>
          </p:cNvPr>
          <p:cNvCxnSpPr>
            <a:cxnSpLocks/>
          </p:cNvCxnSpPr>
          <p:nvPr/>
        </p:nvCxnSpPr>
        <p:spPr>
          <a:xfrm flipH="1">
            <a:off x="6710045" y="3563218"/>
            <a:ext cx="2314965" cy="1462696"/>
          </a:xfrm>
          <a:prstGeom prst="straightConnector1">
            <a:avLst/>
          </a:prstGeom>
          <a:ln w="69850"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6" name="Graphic 35">
            <a:extLst>
              <a:ext uri="{FF2B5EF4-FFF2-40B4-BE49-F238E27FC236}">
                <a16:creationId xmlns:a16="http://schemas.microsoft.com/office/drawing/2014/main" id="{9505B717-ECC7-8F42-ADAF-512F8F17433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5101252" y="4375624"/>
            <a:ext cx="1499548" cy="1499548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CA9455A3-94AF-E948-B995-D85C2FB02673}"/>
              </a:ext>
            </a:extLst>
          </p:cNvPr>
          <p:cNvGrpSpPr/>
          <p:nvPr/>
        </p:nvGrpSpPr>
        <p:grpSpPr>
          <a:xfrm>
            <a:off x="3426426" y="1645418"/>
            <a:ext cx="1838068" cy="1523817"/>
            <a:chOff x="4170581" y="3254760"/>
            <a:chExt cx="2205682" cy="1828580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11A7CC8C-1C92-2E4A-89F9-DAA2E6D7679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170581" y="3254760"/>
              <a:ext cx="2175139" cy="1332465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C04AF50-66AF-344E-B25A-38CF98716FF4}"/>
                </a:ext>
              </a:extLst>
            </p:cNvPr>
            <p:cNvSpPr txBox="1"/>
            <p:nvPr/>
          </p:nvSpPr>
          <p:spPr>
            <a:xfrm>
              <a:off x="4201123" y="4664686"/>
              <a:ext cx="2175140" cy="4186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67" dirty="0">
                  <a:latin typeface="Aller" panose="02000503030000020004" pitchFamily="2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Runtime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9319843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Docker Container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7527" y="1406880"/>
            <a:ext cx="6620202" cy="474609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Standardized packaging for </a:t>
            </a:r>
            <a:r>
              <a:rPr lang="en-US" dirty="0" smtClean="0"/>
              <a:t>software </a:t>
            </a:r>
            <a:r>
              <a:rPr lang="en-US" dirty="0"/>
              <a:t>and dependencies</a:t>
            </a:r>
          </a:p>
          <a:p>
            <a:pPr>
              <a:lnSpc>
                <a:spcPct val="150000"/>
              </a:lnSpc>
            </a:pPr>
            <a:r>
              <a:rPr lang="en-US" dirty="0"/>
              <a:t>Isolate apps from each other</a:t>
            </a:r>
          </a:p>
          <a:p>
            <a:pPr>
              <a:lnSpc>
                <a:spcPct val="150000"/>
              </a:lnSpc>
            </a:pPr>
            <a:r>
              <a:rPr lang="en-US" dirty="0"/>
              <a:t>Share the same OS kernel</a:t>
            </a:r>
          </a:p>
          <a:p>
            <a:pPr>
              <a:lnSpc>
                <a:spcPct val="150000"/>
              </a:lnSpc>
            </a:pPr>
            <a:r>
              <a:rPr lang="en-US" dirty="0"/>
              <a:t>Works for all major </a:t>
            </a:r>
            <a:r>
              <a:rPr lang="en-US" dirty="0" smtClean="0"/>
              <a:t>Linux distributions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6" name="object 4"/>
          <p:cNvSpPr/>
          <p:nvPr/>
        </p:nvSpPr>
        <p:spPr>
          <a:xfrm>
            <a:off x="7199050" y="1691958"/>
            <a:ext cx="4799241" cy="396817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54051862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Docker Images and Containers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57200" y="4252725"/>
            <a:ext cx="5449824" cy="11798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Candara" panose="020E0502030303020204" pitchFamily="34" charset="0"/>
              </a:rPr>
              <a:t>Read Only Template used to create Containers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Candara" panose="020E0502030303020204" pitchFamily="34" charset="0"/>
              </a:rPr>
              <a:t>Built by Docker Users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Candara" panose="020E0502030303020204" pitchFamily="34" charset="0"/>
              </a:rPr>
              <a:t>Stored in a Docker Hub or your local Registry</a:t>
            </a:r>
            <a:endParaRPr lang="en-US" sz="2000" dirty="0">
              <a:latin typeface="Candara" panose="020E0502030303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18677" t="31696" r="73385" b="53642"/>
          <a:stretch/>
        </p:blipFill>
        <p:spPr>
          <a:xfrm>
            <a:off x="1731822" y="2247054"/>
            <a:ext cx="1249122" cy="129778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405407" y="3544842"/>
            <a:ext cx="1901952" cy="3749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Candara" panose="020E0502030303020204" pitchFamily="34" charset="0"/>
              </a:rPr>
              <a:t>Docker Image</a:t>
            </a:r>
            <a:endParaRPr lang="en-US" b="1" dirty="0">
              <a:latin typeface="Candara" panose="020E0502030303020204" pitchFamily="34" charset="0"/>
            </a:endParaRPr>
          </a:p>
        </p:txBody>
      </p:sp>
      <p:pic>
        <p:nvPicPr>
          <p:cNvPr id="8194" name="Picture 2" descr="Docker Container Icon #346704 - Free Icons Librar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7108" y="1413763"/>
            <a:ext cx="3810244" cy="2964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7007107" y="4252725"/>
            <a:ext cx="4730537" cy="14568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Candara" panose="020E0502030303020204" pitchFamily="34" charset="0"/>
              </a:rPr>
              <a:t>Isolated Application Platform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Candara" panose="020E0502030303020204" pitchFamily="34" charset="0"/>
              </a:rPr>
              <a:t>Contains everything needed to run the application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Candara" panose="020E0502030303020204" pitchFamily="34" charset="0"/>
              </a:rPr>
              <a:t>Built from one or more images</a:t>
            </a:r>
            <a:endParaRPr lang="en-US" sz="2000" dirty="0">
              <a:latin typeface="Candara" panose="020E0502030303020204" pitchFamily="34" charset="0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3419856" y="2895948"/>
            <a:ext cx="3712464" cy="0"/>
          </a:xfrm>
          <a:prstGeom prst="straightConnector1">
            <a:avLst/>
          </a:prstGeom>
          <a:ln w="38100">
            <a:tailEnd type="triangle"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148287" y="2502033"/>
            <a:ext cx="1901952" cy="3749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Candara" panose="020E0502030303020204" pitchFamily="34" charset="0"/>
              </a:rPr>
              <a:t>run</a:t>
            </a:r>
            <a:endParaRPr lang="en-US" b="1" dirty="0">
              <a:latin typeface="Candara" panose="020E0502030303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061757" y="3671358"/>
            <a:ext cx="1901952" cy="3749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Candara" panose="020E0502030303020204" pitchFamily="34" charset="0"/>
              </a:rPr>
              <a:t>Docker Container</a:t>
            </a:r>
            <a:endParaRPr lang="en-US" b="1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409937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Compose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7527" y="1406880"/>
            <a:ext cx="8714178" cy="4746091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US" dirty="0"/>
              <a:t>Docker Compose is a tool for defining and running complex applications with Docker.</a:t>
            </a:r>
          </a:p>
          <a:p>
            <a:pPr>
              <a:lnSpc>
                <a:spcPct val="200000"/>
              </a:lnSpc>
            </a:pPr>
            <a:r>
              <a:rPr lang="it-IT" dirty="0"/>
              <a:t>Define a multi-container application in a single file</a:t>
            </a:r>
          </a:p>
          <a:p>
            <a:pPr>
              <a:lnSpc>
                <a:spcPct val="200000"/>
              </a:lnSpc>
            </a:pPr>
            <a:r>
              <a:rPr lang="en-US" dirty="0"/>
              <a:t>Spin your application up in a single </a:t>
            </a:r>
            <a:r>
              <a:rPr lang="en-US" dirty="0" smtClean="0"/>
              <a:t>command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42</a:t>
            </a:fld>
            <a:endParaRPr lang="en-US" dirty="0"/>
          </a:p>
        </p:txBody>
      </p:sp>
      <p:pic>
        <p:nvPicPr>
          <p:cNvPr id="5" name="Picture 2" descr="Drupal Development with Docker Compose | Chapter Three">
            <a:extLst>
              <a:ext uri="{FF2B5EF4-FFF2-40B4-BE49-F238E27FC236}">
                <a16:creationId xmlns:a16="http://schemas.microsoft.com/office/drawing/2014/main" id="{69FAA775-D804-483C-A48F-212BE2B8A7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3946" y="1415507"/>
            <a:ext cx="2763699" cy="4869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48414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Compose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7527" y="1406880"/>
            <a:ext cx="8714178" cy="4746091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 smtClean="0"/>
              <a:t>Features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Multiple isolated environments on a single host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Preserve volume data when containers are created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Only recreate containers that have changed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Variables and moving a composition between environments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Multiple compose files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43</a:t>
            </a:fld>
            <a:endParaRPr lang="en-US" dirty="0"/>
          </a:p>
        </p:txBody>
      </p:sp>
      <p:pic>
        <p:nvPicPr>
          <p:cNvPr id="5" name="Picture 2" descr="Drupal Development with Docker Compose | Chapter Three">
            <a:extLst>
              <a:ext uri="{FF2B5EF4-FFF2-40B4-BE49-F238E27FC236}">
                <a16:creationId xmlns:a16="http://schemas.microsoft.com/office/drawing/2014/main" id="{69FAA775-D804-483C-A48F-212BE2B8A7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3946" y="1415507"/>
            <a:ext cx="2763699" cy="4869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804030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Docker Compose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44</a:t>
            </a:fld>
            <a:endParaRPr lang="en-US" dirty="0"/>
          </a:p>
        </p:txBody>
      </p:sp>
      <p:pic>
        <p:nvPicPr>
          <p:cNvPr id="9218" name="Picture 2" descr="Updating a Container with Docker Compose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23" t="11775" r="63027" b="11855"/>
          <a:stretch/>
        </p:blipFill>
        <p:spPr bwMode="auto">
          <a:xfrm>
            <a:off x="563815" y="1406880"/>
            <a:ext cx="1301561" cy="1720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ound Diagonal Corner Rectangle 5"/>
          <p:cNvSpPr/>
          <p:nvPr/>
        </p:nvSpPr>
        <p:spPr>
          <a:xfrm>
            <a:off x="2276911" y="1457506"/>
            <a:ext cx="8458145" cy="1669742"/>
          </a:xfrm>
          <a:prstGeom prst="round2DiagRect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just"/>
            <a:r>
              <a:rPr lang="en-US" sz="2000" dirty="0" smtClean="0">
                <a:solidFill>
                  <a:schemeClr val="tx1"/>
                </a:solidFill>
                <a:latin typeface="Candara" panose="020E0502030303020204" pitchFamily="34" charset="0"/>
              </a:rPr>
              <a:t>Docker Compose make it easier to configure and run applications made up of multiple containers. For example, imagine being able to define three containers-one running a web app, another running </a:t>
            </a:r>
            <a:r>
              <a:rPr lang="en-US" sz="2000" dirty="0" err="1" smtClean="0">
                <a:solidFill>
                  <a:schemeClr val="tx1"/>
                </a:solidFill>
                <a:latin typeface="Candara" panose="020E0502030303020204" pitchFamily="34" charset="0"/>
              </a:rPr>
              <a:t>postgres</a:t>
            </a:r>
            <a:r>
              <a:rPr lang="en-US" sz="2000" dirty="0" smtClean="0">
                <a:solidFill>
                  <a:schemeClr val="tx1"/>
                </a:solidFill>
                <a:latin typeface="Candara" panose="020E0502030303020204" pitchFamily="34" charset="0"/>
              </a:rPr>
              <a:t>, and a third running </a:t>
            </a:r>
            <a:r>
              <a:rPr lang="en-US" sz="2000" dirty="0" err="1" smtClean="0">
                <a:solidFill>
                  <a:schemeClr val="tx1"/>
                </a:solidFill>
                <a:latin typeface="Candara" panose="020E0502030303020204" pitchFamily="34" charset="0"/>
              </a:rPr>
              <a:t>redis</a:t>
            </a:r>
            <a:r>
              <a:rPr lang="en-US" sz="2000" dirty="0" smtClean="0">
                <a:solidFill>
                  <a:schemeClr val="tx1"/>
                </a:solidFill>
                <a:latin typeface="Candara" panose="020E0502030303020204" pitchFamily="34" charset="0"/>
              </a:rPr>
              <a:t>-all in one YML file and then running those three connected containers in a single command</a:t>
            </a:r>
            <a:endParaRPr lang="en-US" sz="2000" dirty="0">
              <a:solidFill>
                <a:schemeClr val="tx1"/>
              </a:solidFill>
              <a:latin typeface="Candara" panose="020E0502030303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898703" y="3767328"/>
            <a:ext cx="1133856" cy="54864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Candara" panose="020E0502030303020204" pitchFamily="34" charset="0"/>
              </a:rPr>
              <a:t>Web App</a:t>
            </a:r>
            <a:endParaRPr lang="en-US" dirty="0">
              <a:latin typeface="Candara" panose="020E0502030303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898703" y="4622913"/>
            <a:ext cx="1133856" cy="54864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latin typeface="Candara" panose="020E0502030303020204" pitchFamily="34" charset="0"/>
              </a:rPr>
              <a:t>Postgres</a:t>
            </a:r>
            <a:endParaRPr lang="en-US" dirty="0">
              <a:latin typeface="Candara" panose="020E0502030303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898703" y="5478498"/>
            <a:ext cx="1133856" cy="54864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latin typeface="Candara" panose="020E0502030303020204" pitchFamily="34" charset="0"/>
              </a:rPr>
              <a:t>Redis</a:t>
            </a:r>
            <a:endParaRPr lang="en-US" dirty="0">
              <a:latin typeface="Candara" panose="020E0502030303020204" pitchFamily="34" charset="0"/>
            </a:endParaRPr>
          </a:p>
        </p:txBody>
      </p:sp>
      <p:sp>
        <p:nvSpPr>
          <p:cNvPr id="5" name="Left Brace 4"/>
          <p:cNvSpPr/>
          <p:nvPr/>
        </p:nvSpPr>
        <p:spPr>
          <a:xfrm>
            <a:off x="2304288" y="3959351"/>
            <a:ext cx="329184" cy="1939771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996751" y="4734806"/>
            <a:ext cx="1252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Candara" panose="020E0502030303020204" pitchFamily="34" charset="0"/>
              </a:rPr>
              <a:t>Containers</a:t>
            </a:r>
            <a:endParaRPr lang="en-US" b="1" dirty="0">
              <a:latin typeface="Candara" panose="020E050203030302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734056" y="3593592"/>
            <a:ext cx="1490472" cy="2633472"/>
          </a:xfrm>
          <a:prstGeom prst="rect">
            <a:avLst/>
          </a:prstGeom>
          <a:noFill/>
          <a:ln w="285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ube 12"/>
          <p:cNvSpPr/>
          <p:nvPr/>
        </p:nvSpPr>
        <p:spPr>
          <a:xfrm>
            <a:off x="4882896" y="4315968"/>
            <a:ext cx="1444752" cy="1088135"/>
          </a:xfrm>
          <a:prstGeom prst="cub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 smtClean="0">
                <a:solidFill>
                  <a:schemeClr val="tx1"/>
                </a:solidFill>
                <a:latin typeface="Candara" panose="020E0502030303020204" pitchFamily="34" charset="0"/>
              </a:rPr>
              <a:t>Docker Compose File</a:t>
            </a:r>
            <a:endParaRPr lang="en-US" sz="1700" dirty="0">
              <a:solidFill>
                <a:schemeClr val="tx1"/>
              </a:solidFill>
              <a:latin typeface="Candara" panose="020E0502030303020204" pitchFamily="34" charset="0"/>
            </a:endParaRPr>
          </a:p>
        </p:txBody>
      </p:sp>
      <p:cxnSp>
        <p:nvCxnSpPr>
          <p:cNvPr id="14" name="Straight Arrow Connector 13"/>
          <p:cNvCxnSpPr>
            <a:stCxn id="7" idx="3"/>
            <a:endCxn id="13" idx="2"/>
          </p:cNvCxnSpPr>
          <p:nvPr/>
        </p:nvCxnSpPr>
        <p:spPr>
          <a:xfrm>
            <a:off x="4032559" y="4041649"/>
            <a:ext cx="850337" cy="95440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8" idx="3"/>
            <a:endCxn id="13" idx="2"/>
          </p:cNvCxnSpPr>
          <p:nvPr/>
        </p:nvCxnSpPr>
        <p:spPr>
          <a:xfrm>
            <a:off x="4032559" y="4897234"/>
            <a:ext cx="850337" cy="9881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9" idx="3"/>
            <a:endCxn id="13" idx="2"/>
          </p:cNvCxnSpPr>
          <p:nvPr/>
        </p:nvCxnSpPr>
        <p:spPr>
          <a:xfrm flipV="1">
            <a:off x="4032559" y="4996052"/>
            <a:ext cx="850337" cy="75676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6693408" y="4315968"/>
            <a:ext cx="49926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andara" panose="020E0502030303020204" pitchFamily="34" charset="0"/>
              </a:rPr>
              <a:t>You can run these three containers with a single command</a:t>
            </a:r>
            <a:endParaRPr lang="en-US" sz="2000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618669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Docker Commands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45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542" y="1406880"/>
            <a:ext cx="2487114" cy="22580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2656" y="4067825"/>
            <a:ext cx="2617563" cy="228472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2131" y="1207300"/>
            <a:ext cx="5774250" cy="3669980"/>
          </a:xfrm>
          <a:prstGeom prst="rect">
            <a:avLst/>
          </a:prstGeom>
        </p:spPr>
      </p:pic>
      <p:cxnSp>
        <p:nvCxnSpPr>
          <p:cNvPr id="13" name="Straight Arrow Connector 12"/>
          <p:cNvCxnSpPr>
            <a:stCxn id="5" idx="2"/>
            <a:endCxn id="6" idx="1"/>
          </p:cNvCxnSpPr>
          <p:nvPr/>
        </p:nvCxnSpPr>
        <p:spPr>
          <a:xfrm>
            <a:off x="1719099" y="3664918"/>
            <a:ext cx="1243557" cy="154527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6" idx="0"/>
            <a:endCxn id="7" idx="1"/>
          </p:cNvCxnSpPr>
          <p:nvPr/>
        </p:nvCxnSpPr>
        <p:spPr>
          <a:xfrm flipV="1">
            <a:off x="4271438" y="3042290"/>
            <a:ext cx="1630693" cy="1025535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410725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– in DevOps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46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2773" y="1488976"/>
            <a:ext cx="8352748" cy="4722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69883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YML File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Version</a:t>
            </a:r>
          </a:p>
          <a:p>
            <a:r>
              <a:rPr lang="en-US" dirty="0"/>
              <a:t>Services</a:t>
            </a:r>
          </a:p>
          <a:p>
            <a:pPr lvl="1"/>
            <a:r>
              <a:rPr lang="en-US" dirty="0"/>
              <a:t>Build</a:t>
            </a:r>
          </a:p>
          <a:p>
            <a:pPr lvl="1"/>
            <a:r>
              <a:rPr lang="en-US" dirty="0"/>
              <a:t>Image	</a:t>
            </a:r>
          </a:p>
          <a:p>
            <a:pPr lvl="1"/>
            <a:r>
              <a:rPr lang="en-US" dirty="0"/>
              <a:t>Environment</a:t>
            </a:r>
          </a:p>
          <a:p>
            <a:pPr lvl="1"/>
            <a:r>
              <a:rPr lang="en-US" dirty="0"/>
              <a:t>Ports</a:t>
            </a:r>
          </a:p>
          <a:p>
            <a:pPr lvl="1"/>
            <a:r>
              <a:rPr lang="en-US" dirty="0" smtClean="0"/>
              <a:t>Volumes</a:t>
            </a:r>
            <a:endParaRPr lang="en-US" dirty="0"/>
          </a:p>
          <a:p>
            <a:r>
              <a:rPr lang="en-US" dirty="0"/>
              <a:t>Volumes</a:t>
            </a:r>
          </a:p>
          <a:p>
            <a:r>
              <a:rPr lang="en-US" dirty="0"/>
              <a:t>Networks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820221" y="1426283"/>
            <a:ext cx="7917424" cy="830997"/>
          </a:xfrm>
          <a:prstGeom prst="rect">
            <a:avLst/>
          </a:prstGeom>
          <a:ln w="28575">
            <a:solidFill>
              <a:schemeClr val="tx1"/>
            </a:solidFill>
            <a:prstDash val="dashDot"/>
          </a:ln>
        </p:spPr>
        <p:txBody>
          <a:bodyPr wrap="square">
            <a:spAutoFit/>
          </a:bodyPr>
          <a:lstStyle/>
          <a:p>
            <a:pPr algn="just"/>
            <a:r>
              <a:rPr lang="en-US" sz="2400" dirty="0">
                <a:solidFill>
                  <a:srgbClr val="0A0A0A"/>
                </a:solidFill>
                <a:latin typeface="Candara" panose="020E0502030303020204" pitchFamily="34" charset="0"/>
              </a:rPr>
              <a:t>YML files are most commonly used as configuration files, which define a program or application's settings.</a:t>
            </a:r>
            <a:endParaRPr lang="en-US" sz="2400" dirty="0">
              <a:latin typeface="Candara" panose="020E0502030303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878901" y="2423795"/>
            <a:ext cx="6240279" cy="3986784"/>
          </a:xfrm>
          <a:prstGeom prst="rect">
            <a:avLst/>
          </a:prstGeom>
          <a:solidFill>
            <a:schemeClr val="bg1"/>
          </a:solidFill>
          <a:ln w="28575"/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endParaRPr lang="en-US" sz="2000" b="1" dirty="0">
              <a:solidFill>
                <a:schemeClr val="tx1"/>
              </a:solidFill>
              <a:latin typeface="Candara" panose="020E0502030303020204" pitchFamily="34" charset="0"/>
            </a:endParaRPr>
          </a:p>
          <a:p>
            <a:r>
              <a:rPr lang="en-US" sz="2000" b="1" dirty="0">
                <a:solidFill>
                  <a:schemeClr val="tx1"/>
                </a:solidFill>
                <a:latin typeface="Candara" panose="020E0502030303020204" pitchFamily="34" charset="0"/>
              </a:rPr>
              <a:t>version: '3'</a:t>
            </a:r>
          </a:p>
          <a:p>
            <a:endParaRPr lang="en-US" sz="1400" b="1" dirty="0">
              <a:solidFill>
                <a:schemeClr val="tx1"/>
              </a:solidFill>
              <a:latin typeface="Candara" panose="020E0502030303020204" pitchFamily="34" charset="0"/>
            </a:endParaRPr>
          </a:p>
          <a:p>
            <a:r>
              <a:rPr lang="en-US" sz="2000" b="1" dirty="0">
                <a:solidFill>
                  <a:schemeClr val="tx1"/>
                </a:solidFill>
                <a:latin typeface="Candara" panose="020E0502030303020204" pitchFamily="34" charset="0"/>
              </a:rPr>
              <a:t>services:</a:t>
            </a:r>
          </a:p>
          <a:p>
            <a:r>
              <a:rPr lang="en-US" sz="2000" b="1" dirty="0">
                <a:solidFill>
                  <a:schemeClr val="tx1"/>
                </a:solidFill>
                <a:latin typeface="Candara" panose="020E0502030303020204" pitchFamily="34" charset="0"/>
              </a:rPr>
              <a:t>   </a:t>
            </a:r>
            <a:r>
              <a:rPr lang="en-US" sz="2000" b="1" dirty="0" err="1">
                <a:solidFill>
                  <a:schemeClr val="tx1"/>
                </a:solidFill>
                <a:latin typeface="Candara" panose="020E0502030303020204" pitchFamily="34" charset="0"/>
              </a:rPr>
              <a:t>jenkins</a:t>
            </a:r>
            <a:r>
              <a:rPr lang="en-US" sz="2000" b="1" dirty="0">
                <a:solidFill>
                  <a:schemeClr val="tx1"/>
                </a:solidFill>
                <a:latin typeface="Candara" panose="020E0502030303020204" pitchFamily="34" charset="0"/>
              </a:rPr>
              <a:t>:</a:t>
            </a:r>
          </a:p>
          <a:p>
            <a:r>
              <a:rPr lang="en-US" sz="2000" b="1" dirty="0">
                <a:solidFill>
                  <a:schemeClr val="tx1"/>
                </a:solidFill>
                <a:latin typeface="Candara" panose="020E0502030303020204" pitchFamily="34" charset="0"/>
              </a:rPr>
              <a:t>     image: </a:t>
            </a:r>
            <a:r>
              <a:rPr lang="en-US" sz="2000" b="1" dirty="0" err="1">
                <a:solidFill>
                  <a:schemeClr val="tx1"/>
                </a:solidFill>
                <a:latin typeface="Candara" panose="020E0502030303020204" pitchFamily="34" charset="0"/>
              </a:rPr>
              <a:t>jenkins</a:t>
            </a:r>
            <a:r>
              <a:rPr lang="en-US" sz="2000" b="1" dirty="0">
                <a:solidFill>
                  <a:schemeClr val="tx1"/>
                </a:solidFill>
                <a:latin typeface="Candara" panose="020E0502030303020204" pitchFamily="34" charset="0"/>
              </a:rPr>
              <a:t>/</a:t>
            </a:r>
            <a:r>
              <a:rPr lang="en-US" sz="2000" b="1" dirty="0" err="1">
                <a:solidFill>
                  <a:schemeClr val="tx1"/>
                </a:solidFill>
                <a:latin typeface="Candara" panose="020E0502030303020204" pitchFamily="34" charset="0"/>
              </a:rPr>
              <a:t>jenkins:lts</a:t>
            </a:r>
            <a:endParaRPr lang="en-US" sz="2000" b="1" dirty="0">
              <a:solidFill>
                <a:schemeClr val="tx1"/>
              </a:solidFill>
              <a:latin typeface="Candara" panose="020E0502030303020204" pitchFamily="34" charset="0"/>
            </a:endParaRPr>
          </a:p>
          <a:p>
            <a:r>
              <a:rPr lang="en-US" sz="2000" b="1" dirty="0">
                <a:solidFill>
                  <a:schemeClr val="tx1"/>
                </a:solidFill>
                <a:latin typeface="Candara" panose="020E0502030303020204" pitchFamily="34" charset="0"/>
              </a:rPr>
              <a:t>     ports:</a:t>
            </a:r>
          </a:p>
          <a:p>
            <a:r>
              <a:rPr lang="en-US" sz="2000" b="1" dirty="0">
                <a:solidFill>
                  <a:schemeClr val="tx1"/>
                </a:solidFill>
                <a:latin typeface="Candara" panose="020E0502030303020204" pitchFamily="34" charset="0"/>
              </a:rPr>
              <a:t>       - “8080:8080”</a:t>
            </a:r>
          </a:p>
          <a:p>
            <a:r>
              <a:rPr lang="en-US" sz="2000" b="1" dirty="0">
                <a:solidFill>
                  <a:schemeClr val="tx1"/>
                </a:solidFill>
                <a:latin typeface="Candara" panose="020E0502030303020204" pitchFamily="34" charset="0"/>
              </a:rPr>
              <a:t>       - “50000:50000”</a:t>
            </a:r>
          </a:p>
          <a:p>
            <a:endParaRPr lang="en-US" sz="1400" b="1" dirty="0">
              <a:solidFill>
                <a:schemeClr val="tx1"/>
              </a:solidFill>
              <a:latin typeface="Candara" panose="020E0502030303020204" pitchFamily="34" charset="0"/>
            </a:endParaRPr>
          </a:p>
          <a:p>
            <a:r>
              <a:rPr lang="en-US" sz="2000" b="1" dirty="0">
                <a:solidFill>
                  <a:schemeClr val="tx1"/>
                </a:solidFill>
                <a:latin typeface="Candara" panose="020E0502030303020204" pitchFamily="34" charset="0"/>
              </a:rPr>
              <a:t>   </a:t>
            </a:r>
            <a:r>
              <a:rPr lang="en-US" sz="2000" b="1" dirty="0" err="1">
                <a:solidFill>
                  <a:schemeClr val="tx1"/>
                </a:solidFill>
                <a:latin typeface="Candara" panose="020E0502030303020204" pitchFamily="34" charset="0"/>
              </a:rPr>
              <a:t>artifactory</a:t>
            </a:r>
            <a:r>
              <a:rPr lang="en-US" sz="2000" b="1" dirty="0">
                <a:solidFill>
                  <a:schemeClr val="tx1"/>
                </a:solidFill>
                <a:latin typeface="Candara" panose="020E0502030303020204" pitchFamily="34" charset="0"/>
              </a:rPr>
              <a:t>:</a:t>
            </a:r>
          </a:p>
          <a:p>
            <a:r>
              <a:rPr lang="en-US" sz="2000" b="1" dirty="0">
                <a:solidFill>
                  <a:schemeClr val="tx1"/>
                </a:solidFill>
                <a:latin typeface="Candara" panose="020E0502030303020204" pitchFamily="34" charset="0"/>
              </a:rPr>
              <a:t>     image: docker.bintray.io/</a:t>
            </a:r>
            <a:r>
              <a:rPr lang="en-US" sz="2000" b="1" dirty="0" err="1">
                <a:solidFill>
                  <a:schemeClr val="tx1"/>
                </a:solidFill>
                <a:latin typeface="Candara" panose="020E0502030303020204" pitchFamily="34" charset="0"/>
              </a:rPr>
              <a:t>jfrog</a:t>
            </a:r>
            <a:r>
              <a:rPr lang="en-US" sz="2000" b="1" dirty="0">
                <a:solidFill>
                  <a:schemeClr val="tx1"/>
                </a:solidFill>
                <a:latin typeface="Candara" panose="020E0502030303020204" pitchFamily="34" charset="0"/>
              </a:rPr>
              <a:t>/</a:t>
            </a:r>
            <a:r>
              <a:rPr lang="en-US" sz="2000" b="1" dirty="0" err="1">
                <a:solidFill>
                  <a:schemeClr val="tx1"/>
                </a:solidFill>
                <a:latin typeface="Candara" panose="020E0502030303020204" pitchFamily="34" charset="0"/>
              </a:rPr>
              <a:t>artifactory-oss:latest</a:t>
            </a:r>
            <a:endParaRPr lang="en-US" sz="2000" b="1" dirty="0">
              <a:solidFill>
                <a:schemeClr val="tx1"/>
              </a:solidFill>
              <a:latin typeface="Candara" panose="020E0502030303020204" pitchFamily="34" charset="0"/>
            </a:endParaRPr>
          </a:p>
          <a:p>
            <a:r>
              <a:rPr lang="en-US" sz="2000" b="1" dirty="0">
                <a:solidFill>
                  <a:schemeClr val="tx1"/>
                </a:solidFill>
                <a:latin typeface="Candara" panose="020E0502030303020204" pitchFamily="34" charset="0"/>
              </a:rPr>
              <a:t>     ports:</a:t>
            </a:r>
          </a:p>
          <a:p>
            <a:r>
              <a:rPr lang="en-US" sz="2000" b="1" dirty="0">
                <a:solidFill>
                  <a:schemeClr val="tx1"/>
                </a:solidFill>
                <a:latin typeface="Candara" panose="020E0502030303020204" pitchFamily="34" charset="0"/>
              </a:rPr>
              <a:t>        - </a:t>
            </a:r>
            <a:r>
              <a:rPr lang="en-US" sz="2000" b="1" dirty="0" smtClean="0">
                <a:solidFill>
                  <a:schemeClr val="tx1"/>
                </a:solidFill>
                <a:latin typeface="Candara" panose="020E0502030303020204" pitchFamily="34" charset="0"/>
              </a:rPr>
              <a:t>8081:8081</a:t>
            </a:r>
            <a:endParaRPr lang="en-US" sz="1200" b="1" dirty="0">
              <a:solidFill>
                <a:schemeClr val="tx1"/>
              </a:solidFill>
              <a:latin typeface="Candara" panose="020E0502030303020204" pitchFamily="34" charset="0"/>
            </a:endParaRPr>
          </a:p>
          <a:p>
            <a:r>
              <a:rPr lang="en-US" sz="1200" b="1" dirty="0">
                <a:solidFill>
                  <a:schemeClr val="tx1"/>
                </a:solidFill>
                <a:latin typeface="Candara" panose="020E0502030303020204" pitchFamily="34" charset="0"/>
              </a:rPr>
              <a:t> </a:t>
            </a:r>
            <a:endParaRPr lang="he-IL" sz="1200" b="1" dirty="0">
              <a:solidFill>
                <a:schemeClr val="tx1"/>
              </a:solidFill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3967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992DCB1-96FA-E745-B0B6-08313143C939}"/>
              </a:ext>
            </a:extLst>
          </p:cNvPr>
          <p:cNvSpPr txBox="1"/>
          <p:nvPr/>
        </p:nvSpPr>
        <p:spPr>
          <a:xfrm>
            <a:off x="717579" y="3435458"/>
            <a:ext cx="3144083" cy="1952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17" b="1" dirty="0">
                <a:latin typeface="Aller" panose="02000503030000020004" pitchFamily="2" charset="0"/>
                <a:ea typeface="Amazon Ember" panose="020B0603020204020204" pitchFamily="34" charset="0"/>
                <a:cs typeface="Amazon Ember" panose="020B0603020204020204" pitchFamily="34" charset="0"/>
              </a:rPr>
              <a:t>Build</a:t>
            </a:r>
          </a:p>
          <a:p>
            <a:pPr algn="l"/>
            <a:r>
              <a:rPr lang="en-US" sz="2417" dirty="0">
                <a:latin typeface="Aller" panose="02000503030000020004" pitchFamily="2" charset="0"/>
                <a:ea typeface="Amazon Ember" panose="020B0603020204020204" pitchFamily="34" charset="0"/>
                <a:cs typeface="Amazon Ember" panose="020B0603020204020204" pitchFamily="34" charset="0"/>
              </a:rPr>
              <a:t>Gather the app and its dependencies. Create an immutable container image.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2D9244C5-3808-6341-A2EC-02CAA081BE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54446" y="977053"/>
            <a:ext cx="1812441" cy="1812441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B109BDC7-CED4-AD4F-9524-88CDCCCD6F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5460193" y="1480673"/>
            <a:ext cx="1271614" cy="1271614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63093F65-7C22-5D45-9285-A776DFE356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9347216" y="1403477"/>
            <a:ext cx="1426005" cy="1426005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6427A9FA-75AD-3F40-83BE-D3758B22D5B1}"/>
              </a:ext>
            </a:extLst>
          </p:cNvPr>
          <p:cNvSpPr txBox="1"/>
          <p:nvPr/>
        </p:nvSpPr>
        <p:spPr>
          <a:xfrm>
            <a:off x="4602917" y="3454830"/>
            <a:ext cx="3430373" cy="1952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17" b="1" dirty="0">
                <a:latin typeface="Aller" panose="02000503030000020004" pitchFamily="2" charset="0"/>
                <a:ea typeface="Amazon Ember" panose="020B0603020204020204" pitchFamily="34" charset="0"/>
                <a:cs typeface="Amazon Ember" panose="020B0603020204020204" pitchFamily="34" charset="0"/>
              </a:rPr>
              <a:t>Push</a:t>
            </a:r>
          </a:p>
          <a:p>
            <a:pPr algn="l"/>
            <a:r>
              <a:rPr lang="en-US" sz="2417" dirty="0">
                <a:latin typeface="Aller" panose="02000503030000020004" pitchFamily="2" charset="0"/>
                <a:ea typeface="Amazon Ember" panose="020B0603020204020204" pitchFamily="34" charset="0"/>
                <a:cs typeface="Amazon Ember" panose="020B0603020204020204" pitchFamily="34" charset="0"/>
              </a:rPr>
              <a:t>Store the container image in a registry so it can be downloaded to compute 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5383ED7-6842-CC42-8CEF-E92D43AA8A21}"/>
              </a:ext>
            </a:extLst>
          </p:cNvPr>
          <p:cNvSpPr txBox="1"/>
          <p:nvPr/>
        </p:nvSpPr>
        <p:spPr>
          <a:xfrm>
            <a:off x="8538805" y="3435458"/>
            <a:ext cx="3430373" cy="1952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17" b="1" dirty="0">
                <a:latin typeface="Aller" panose="02000503030000020004" pitchFamily="2" charset="0"/>
                <a:ea typeface="Amazon Ember" panose="020B0603020204020204" pitchFamily="34" charset="0"/>
                <a:cs typeface="Amazon Ember" panose="020B0603020204020204" pitchFamily="34" charset="0"/>
              </a:rPr>
              <a:t>Run</a:t>
            </a:r>
          </a:p>
          <a:p>
            <a:pPr algn="l"/>
            <a:r>
              <a:rPr lang="en-US" sz="2417" dirty="0">
                <a:latin typeface="Aller" panose="02000503030000020004" pitchFamily="2" charset="0"/>
                <a:ea typeface="Amazon Ember" panose="020B0603020204020204" pitchFamily="34" charset="0"/>
                <a:cs typeface="Amazon Ember" panose="020B0603020204020204" pitchFamily="34" charset="0"/>
              </a:rPr>
              <a:t>Download image to compute, unpack it, and run it in an isolated environment</a:t>
            </a:r>
          </a:p>
        </p:txBody>
      </p:sp>
    </p:spTree>
    <p:extLst>
      <p:ext uri="{BB962C8B-B14F-4D97-AF65-F5344CB8AC3E}">
        <p14:creationId xmlns:p14="http://schemas.microsoft.com/office/powerpoint/2010/main" val="27789091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Containerization?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997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Containerization?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Containerization is the packaging of software code with just the operating system (OS) libraries and dependencies required to run the code to create a single lightweight executable—called a container—that runs consistently on any infrastructure</a:t>
            </a:r>
            <a:r>
              <a:rPr lang="en-US" dirty="0" smtClean="0"/>
              <a:t>.</a:t>
            </a:r>
          </a:p>
          <a:p>
            <a:r>
              <a:rPr lang="en-US" dirty="0"/>
              <a:t>Containerization allows developers to create and deploy applications faster and more securely.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4455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Containerization?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Containerization entails placing a software component and its environment, dependencies, and configuration, into an isolated unit called a container. </a:t>
            </a:r>
            <a:endParaRPr lang="en-US" dirty="0" smtClean="0"/>
          </a:p>
          <a:p>
            <a:r>
              <a:rPr lang="en-US" dirty="0" smtClean="0"/>
              <a:t>This </a:t>
            </a:r>
            <a:r>
              <a:rPr lang="en-US" dirty="0"/>
              <a:t>makes it possible to deploy an application consistently on any computing environment, whether on-premises or cloud-based. </a:t>
            </a:r>
            <a:endParaRPr lang="en-US" dirty="0" smtClean="0"/>
          </a:p>
          <a:p>
            <a:r>
              <a:rPr lang="en-US" dirty="0"/>
              <a:t>A container is a standardized unit of software abstracted from the operating system. </a:t>
            </a:r>
            <a:endParaRPr lang="en-US" dirty="0" smtClean="0"/>
          </a:p>
          <a:p>
            <a:r>
              <a:rPr lang="en-US" dirty="0" smtClean="0"/>
              <a:t>It </a:t>
            </a:r>
            <a:r>
              <a:rPr lang="en-US" dirty="0"/>
              <a:t>contains code and all its dependencies that can be transferred and run without changing one environment to another.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1884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7526" y="1406880"/>
            <a:ext cx="11650767" cy="4884192"/>
          </a:xfrm>
        </p:spPr>
        <p:txBody>
          <a:bodyPr>
            <a:normAutofit fontScale="92500" lnSpcReduction="10000"/>
          </a:bodyPr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sz="2200" dirty="0"/>
              <a:t>Containerized apps share Host OS’s kernel to execute work</a:t>
            </a:r>
          </a:p>
          <a:p>
            <a:r>
              <a:rPr lang="en-US" sz="2200" dirty="0" smtClean="0"/>
              <a:t>Workload </a:t>
            </a:r>
            <a:r>
              <a:rPr lang="en-US" sz="2200" dirty="0"/>
              <a:t>in Containers use Host OS kernel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526" y="1591056"/>
            <a:ext cx="8343381" cy="364384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997695" y="1691640"/>
            <a:ext cx="300059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Candara" panose="020E0502030303020204" pitchFamily="34" charset="0"/>
              </a:rPr>
              <a:t>What we need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Candara" panose="020E0502030303020204" pitchFamily="34" charset="0"/>
              </a:rPr>
              <a:t>Lightweight</a:t>
            </a:r>
            <a:endParaRPr lang="en-US" sz="1600" dirty="0">
              <a:latin typeface="Candara" panose="020E0502030303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Candara" panose="020E0502030303020204" pitchFamily="34" charset="0"/>
              </a:rPr>
              <a:t>Require </a:t>
            </a:r>
            <a:r>
              <a:rPr lang="en-US" sz="1600" dirty="0">
                <a:latin typeface="Candara" panose="020E0502030303020204" pitchFamily="34" charset="0"/>
              </a:rPr>
              <a:t>less memory space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Candara" panose="020E0502030303020204" pitchFamily="34" charset="0"/>
              </a:rPr>
              <a:t>Fast </a:t>
            </a:r>
            <a:r>
              <a:rPr lang="en-US" sz="1600" dirty="0">
                <a:latin typeface="Candara" panose="020E0502030303020204" pitchFamily="34" charset="0"/>
              </a:rPr>
              <a:t>lunch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Candara" panose="020E0502030303020204" pitchFamily="34" charset="0"/>
              </a:rPr>
              <a:t>better </a:t>
            </a:r>
            <a:r>
              <a:rPr lang="en-US" sz="1600" dirty="0">
                <a:latin typeface="Candara" panose="020E0502030303020204" pitchFamily="34" charset="0"/>
              </a:rPr>
              <a:t>resource utilization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Candara" panose="020E0502030303020204" pitchFamily="34" charset="0"/>
              </a:rPr>
              <a:t>1000s </a:t>
            </a:r>
            <a:r>
              <a:rPr lang="en-US" sz="1600" dirty="0">
                <a:latin typeface="Candara" panose="020E0502030303020204" pitchFamily="34" charset="0"/>
              </a:rPr>
              <a:t>of containers can be loaded onto a Host</a:t>
            </a:r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8938644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2297</TotalTime>
  <Words>1706</Words>
  <Application>Microsoft Office PowerPoint</Application>
  <PresentationFormat>Widescreen</PresentationFormat>
  <Paragraphs>336</Paragraphs>
  <Slides>47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4" baseType="lpstr">
      <vt:lpstr>Aller</vt:lpstr>
      <vt:lpstr>Amazon Ember</vt:lpstr>
      <vt:lpstr>Arial</vt:lpstr>
      <vt:lpstr>Calibri</vt:lpstr>
      <vt:lpstr>Calibri Light</vt:lpstr>
      <vt:lpstr>Candara</vt:lpstr>
      <vt:lpstr>Office Theme</vt:lpstr>
      <vt:lpstr>Containerization</vt:lpstr>
      <vt:lpstr>Outline</vt:lpstr>
      <vt:lpstr>PowerPoint Presentation</vt:lpstr>
      <vt:lpstr>PowerPoint Presentation</vt:lpstr>
      <vt:lpstr>PowerPoint Presentation</vt:lpstr>
      <vt:lpstr>Containerization?</vt:lpstr>
      <vt:lpstr>Containerization?</vt:lpstr>
      <vt:lpstr>Containerization?</vt:lpstr>
      <vt:lpstr>Containerization</vt:lpstr>
      <vt:lpstr>Containerization</vt:lpstr>
      <vt:lpstr>Containers</vt:lpstr>
      <vt:lpstr>Containerization Benefits</vt:lpstr>
      <vt:lpstr>Containerization Benefits</vt:lpstr>
      <vt:lpstr>Why Do We Need Containers?</vt:lpstr>
      <vt:lpstr>Why Do We Need Containers?</vt:lpstr>
      <vt:lpstr>Common Features of Containers</vt:lpstr>
      <vt:lpstr>Container Tools</vt:lpstr>
      <vt:lpstr>Why we need Docker?</vt:lpstr>
      <vt:lpstr>Problems before Docker</vt:lpstr>
      <vt:lpstr>Problems before Docker</vt:lpstr>
      <vt:lpstr>Problems before Docker</vt:lpstr>
      <vt:lpstr>How Docker Solves these problems</vt:lpstr>
      <vt:lpstr>What is Docker?</vt:lpstr>
      <vt:lpstr>What is Docker?</vt:lpstr>
      <vt:lpstr>Docker in a Nutshell</vt:lpstr>
      <vt:lpstr>Docker Example</vt:lpstr>
      <vt:lpstr>Docker Example</vt:lpstr>
      <vt:lpstr>Docker Case Study</vt:lpstr>
      <vt:lpstr>Docker Case Study (Indiana University)</vt:lpstr>
      <vt:lpstr>Docker Case Study (Indiana University)</vt:lpstr>
      <vt:lpstr>Docker Case Study (Indiana University)</vt:lpstr>
      <vt:lpstr>Docker Case Study (Indiana University)</vt:lpstr>
      <vt:lpstr>Docker Case Study (Indiana University)</vt:lpstr>
      <vt:lpstr>Docker Components</vt:lpstr>
      <vt:lpstr>Docker Architecture</vt:lpstr>
      <vt:lpstr>Docker Components</vt:lpstr>
      <vt:lpstr>Docker Registry</vt:lpstr>
      <vt:lpstr>Docker Hub</vt:lpstr>
      <vt:lpstr>Docker Image</vt:lpstr>
      <vt:lpstr>Docker Container</vt:lpstr>
      <vt:lpstr>Docker Images and Containers</vt:lpstr>
      <vt:lpstr>Docker Compose</vt:lpstr>
      <vt:lpstr>Docker Compose</vt:lpstr>
      <vt:lpstr>Docker Compose</vt:lpstr>
      <vt:lpstr>Basic Docker Commands</vt:lpstr>
      <vt:lpstr>Docker – in DevOps</vt:lpstr>
      <vt:lpstr>YML File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Dr. Mamdouh Alenezi</dc:creator>
  <cp:lastModifiedBy>Dr. Mamdouh Alenezi</cp:lastModifiedBy>
  <cp:revision>154</cp:revision>
  <cp:lastPrinted>2021-10-18T07:27:50Z</cp:lastPrinted>
  <dcterms:created xsi:type="dcterms:W3CDTF">2021-10-12T10:09:12Z</dcterms:created>
  <dcterms:modified xsi:type="dcterms:W3CDTF">2022-09-26T05:26:13Z</dcterms:modified>
</cp:coreProperties>
</file>